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92000"/>
  <p:notesSz cx="6858000" cy="9144000"/>
  <p:embeddedFontLst>
    <p:embeddedFont>
      <p:font typeface="Helvetica Neue"/>
      <p:regular r:id="rId45"/>
      <p:bold r:id="rId46"/>
      <p:italic r:id="rId47"/>
      <p:boldItalic r:id="rId48"/>
    </p:embeddedFont>
    <p:embeddedFont>
      <p:font typeface="Century Gothic"/>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3" roundtripDataSignature="AMtx7mhjg8XABT1ieX9/z7A1ypl75/dF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CenturyGothic-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Gothic-italic.fntdata"/><Relationship Id="rId50" Type="http://schemas.openxmlformats.org/officeDocument/2006/relationships/font" Target="fonts/CenturyGothic-bold.fntdata"/><Relationship Id="rId53" Type="http://customschemas.google.com/relationships/presentationmetadata" Target="metadata"/><Relationship Id="rId52" Type="http://schemas.openxmlformats.org/officeDocument/2006/relationships/font" Target="fonts/CenturyGothic-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28dac6e4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528dac6e45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a:t>In this section, we’ll discuss the evaluation process for our models for each task, then present and compare the model results.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For both threshold exceedance and slope calculation tasks, we use 100 time series from predictive maintenance dataset on different machine variables, with slope added for slope calculation task for evaluation purpose.</a:t>
            </a:r>
            <a:endParaRPr/>
          </a:p>
          <a:p>
            <a:pPr indent="0" lvl="0" marL="0" rtl="0" algn="l">
              <a:lnSpc>
                <a:spcPct val="115000"/>
              </a:lnSpc>
              <a:spcBef>
                <a:spcPts val="0"/>
              </a:spcBef>
              <a:spcAft>
                <a:spcPts val="0"/>
              </a:spcAft>
              <a:buNone/>
            </a:pPr>
            <a:r>
              <a:rPr lang="en-US"/>
              <a:t>Since Chronos model natively can only do forecasting, we first perform forecasting, then evaluate these 2 tasks on the predicted 100 data points;</a:t>
            </a:r>
            <a:endParaRPr/>
          </a:p>
          <a:p>
            <a:pPr indent="0" lvl="0" marL="0" rtl="0" algn="l">
              <a:lnSpc>
                <a:spcPct val="115000"/>
              </a:lnSpc>
              <a:spcBef>
                <a:spcPts val="0"/>
              </a:spcBef>
              <a:spcAft>
                <a:spcPts val="0"/>
              </a:spcAft>
              <a:buNone/>
            </a:pPr>
            <a:r>
              <a:rPr lang="en-US"/>
              <a:t>while for other Gen LLMs models, they directly perform the tasks on those 100 data points.</a:t>
            </a:r>
            <a:endParaRPr/>
          </a:p>
        </p:txBody>
      </p:sp>
      <p:sp>
        <p:nvSpPr>
          <p:cNvPr id="344" name="Google Shape;3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forecasting task, the data covers different domains like energy, weather, retail, and finance; as well as different time frequency from 1 minute to 1 hour, 1 day, 1 week, and 1 month, with time series length from around 100 up to 10k.</a:t>
            </a:r>
            <a:endParaRPr/>
          </a:p>
          <a:p>
            <a:pPr indent="0" lvl="0" marL="0" rtl="0" algn="l">
              <a:spcBef>
                <a:spcPts val="0"/>
              </a:spcBef>
              <a:spcAft>
                <a:spcPts val="0"/>
              </a:spcAft>
              <a:buNone/>
            </a:pPr>
            <a:r>
              <a:rPr lang="en-US"/>
              <a:t>LangChain Pandas agent cannot perform forecasting task so it’s not evaluated. and forecasting length depends on data lengths as it’s shown here.</a:t>
            </a:r>
            <a:endParaRPr/>
          </a:p>
        </p:txBody>
      </p:sp>
      <p:sp>
        <p:nvSpPr>
          <p:cNvPr id="351" name="Google Shape;35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4de9f2c7ee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text analysis task intends to let LLM to categorize whether a maintenance is performed on a machine based on machine record, as illustrated in the 2 examples here.</a:t>
            </a:r>
            <a:endParaRPr/>
          </a:p>
          <a:p>
            <a:pPr indent="0" lvl="0" marL="0" rtl="0" algn="l">
              <a:spcBef>
                <a:spcPts val="0"/>
              </a:spcBef>
              <a:spcAft>
                <a:spcPts val="0"/>
              </a:spcAft>
              <a:buNone/>
            </a:pPr>
            <a:r>
              <a:rPr lang="en-US"/>
              <a:t>new task did in the past few weeks, only langchain and deepseek are evaluated</a:t>
            </a:r>
            <a:endParaRPr/>
          </a:p>
        </p:txBody>
      </p:sp>
      <p:sp>
        <p:nvSpPr>
          <p:cNvPr id="357" name="Google Shape;357;g34de9f2c7ee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I’ll first present test results for Chronos on these tasks.</a:t>
            </a:r>
            <a:endParaRPr/>
          </a:p>
          <a:p>
            <a:pPr indent="0" lvl="0" marL="0" rtl="0" algn="l">
              <a:spcBef>
                <a:spcPts val="0"/>
              </a:spcBef>
              <a:spcAft>
                <a:spcPts val="0"/>
              </a:spcAft>
              <a:buNone/>
            </a:pPr>
            <a:r>
              <a:rPr lang="en-US"/>
              <a:t>Chronos has 4 different pre-trained model sizes, here 3 of them are used for threshold task. as mentioned before, we do forecasting first then evaluate the threshold. the whole process takes 2-4 min for 100 tests, which is super fast.</a:t>
            </a:r>
            <a:endParaRPr/>
          </a:p>
          <a:p>
            <a:pPr indent="0" lvl="0" marL="0" rtl="0" algn="l">
              <a:spcBef>
                <a:spcPts val="0"/>
              </a:spcBef>
              <a:spcAft>
                <a:spcPts val="0"/>
              </a:spcAft>
              <a:buNone/>
            </a:pPr>
            <a:r>
              <a:rPr lang="en-US"/>
              <a:t>Generally the performance is quite good, and each model can achieve a mean accuracy around 97 to 98%.</a:t>
            </a:r>
            <a:endParaRPr/>
          </a:p>
          <a:p>
            <a:pPr indent="0" lvl="0" marL="0" rtl="0" algn="l">
              <a:spcBef>
                <a:spcPts val="0"/>
              </a:spcBef>
              <a:spcAft>
                <a:spcPts val="0"/>
              </a:spcAft>
              <a:buNone/>
            </a:pPr>
            <a:r>
              <a:rPr lang="en-US"/>
              <a:t>But bolt base seems to get poor results on some of test data.</a:t>
            </a:r>
            <a:endParaRPr/>
          </a:p>
          <a:p>
            <a:pPr indent="0" lvl="0" marL="0" rtl="0" algn="l">
              <a:spcBef>
                <a:spcPts val="0"/>
              </a:spcBef>
              <a:spcAft>
                <a:spcPts val="0"/>
              </a:spcAft>
              <a:buNone/>
            </a:pPr>
            <a:r>
              <a:rPr lang="en-US"/>
              <a:t>Remember we’re actually still evaluating Chronos’s forecasting capability, so intuitively it’s because Bolt base overfits its predictions on dataset with weak pattern and more noise.</a:t>
            </a:r>
            <a:endParaRPr/>
          </a:p>
        </p:txBody>
      </p:sp>
      <p:sp>
        <p:nvSpPr>
          <p:cNvPr id="363" name="Google Shape;3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4de9f2c7ee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34de9f2c7ee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While slope calculation is a more difficult task than the previous one. </a:t>
            </a:r>
            <a:r>
              <a:rPr lang="en-US"/>
              <a:t>Again, it’s still super fast. But this time</a:t>
            </a:r>
            <a:r>
              <a:rPr lang="en-US"/>
              <a:t> bolt base performs the best!</a:t>
            </a:r>
            <a:endParaRPr/>
          </a:p>
          <a:p>
            <a:pPr indent="0" lvl="0" marL="0" rtl="0" algn="l">
              <a:spcBef>
                <a:spcPts val="0"/>
              </a:spcBef>
              <a:spcAft>
                <a:spcPts val="0"/>
              </a:spcAft>
              <a:buNone/>
            </a:pPr>
            <a:r>
              <a:rPr lang="en-US"/>
              <a:t>The reason is that since we manually add slope and noise to the original time series, the magnitude of data value becomes bigger and original </a:t>
            </a:r>
            <a:r>
              <a:rPr lang="en-US"/>
              <a:t>pattern is magnified – now Bolt base shows its true power!</a:t>
            </a:r>
            <a:endParaRPr/>
          </a:p>
        </p:txBody>
      </p:sp>
      <p:sp>
        <p:nvSpPr>
          <p:cNvPr id="377" name="Google Shape;37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4de9f2c7ee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34de9f2c7ee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when it comes to only forecasting, all 4 model sizes are evaluated on both zero-shot and fine-tuned forecasting, it takes about 6-8 min for zero-shot forecasting 100 data tests, while for fine-tuning we can manually set tuning parameters and time limit, here the result is tuning 5 min each dataset using CPU.</a:t>
            </a:r>
            <a:endParaRPr/>
          </a:p>
          <a:p>
            <a:pPr indent="0" lvl="0" marL="0" rtl="0" algn="l">
              <a:spcBef>
                <a:spcPts val="0"/>
              </a:spcBef>
              <a:spcAft>
                <a:spcPts val="0"/>
              </a:spcAft>
              <a:buNone/>
            </a:pPr>
            <a:r>
              <a:rPr lang="en-US"/>
              <a:t>The result shows that, for the first 75% quantile of test result, all 4 models perform quite well, but the mean error is inflated by the last 25% quantile, which will be analyzed later.</a:t>
            </a:r>
            <a:endParaRPr/>
          </a:p>
          <a:p>
            <a:pPr indent="0" lvl="0" marL="0" rtl="0" algn="l">
              <a:spcBef>
                <a:spcPts val="0"/>
              </a:spcBef>
              <a:spcAft>
                <a:spcPts val="0"/>
              </a:spcAft>
              <a:buNone/>
            </a:pPr>
            <a:r>
              <a:rPr lang="en-US"/>
              <a:t>Again, bolt base achieves the best performance for the first 75% quantile, while bolt small gives the most consistent result.</a:t>
            </a:r>
            <a:endParaRPr/>
          </a:p>
          <a:p>
            <a:pPr indent="0" lvl="0" marL="0" rtl="0" algn="l">
              <a:spcBef>
                <a:spcPts val="0"/>
              </a:spcBef>
              <a:spcAft>
                <a:spcPts val="0"/>
              </a:spcAft>
              <a:buNone/>
            </a:pPr>
            <a:r>
              <a:rPr lang="en-US"/>
              <a:t>After fine-tuning, we see performance improvement in about 35 datasets.</a:t>
            </a:r>
            <a:endParaRPr/>
          </a:p>
        </p:txBody>
      </p:sp>
      <p:sp>
        <p:nvSpPr>
          <p:cNvPr id="393" name="Google Shape;3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4de9f2c7ee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Below list the distribution for the best result after fine-tuning for both MAPE and MAE, and we can clearly see there is a long-tail on both plots.</a:t>
            </a:r>
            <a:endParaRPr/>
          </a:p>
          <a:p>
            <a:pPr indent="0" lvl="0" marL="0" rtl="0" algn="l">
              <a:spcBef>
                <a:spcPts val="0"/>
              </a:spcBef>
              <a:spcAft>
                <a:spcPts val="0"/>
              </a:spcAft>
              <a:buNone/>
            </a:pPr>
            <a:r>
              <a:rPr lang="en-US"/>
              <a:t>We’ve investigated the reason behind these bad </a:t>
            </a:r>
            <a:r>
              <a:rPr lang="en-US"/>
              <a:t>result and concluded with 5 cases listed here: </a:t>
            </a:r>
            <a:endParaRPr/>
          </a:p>
          <a:p>
            <a:pPr indent="0" lvl="0" marL="0" rtl="0" algn="l">
              <a:spcBef>
                <a:spcPts val="0"/>
              </a:spcBef>
              <a:spcAft>
                <a:spcPts val="0"/>
              </a:spcAft>
              <a:buNone/>
            </a:pPr>
            <a:r>
              <a:rPr lang="en-US"/>
              <a:t>it can be long series with high volatility, or time series with extremely large magnitude; it can also be due to too many sudden outliers or missing values, with examples also given in this page.</a:t>
            </a:r>
            <a:endParaRPr/>
          </a:p>
        </p:txBody>
      </p:sp>
      <p:sp>
        <p:nvSpPr>
          <p:cNvPr id="402" name="Google Shape;402;g34de9f2c7ee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4de9f2c7ee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plus, we also compare the result with previous semester’s team: they used fine-tuned prophet and LLMTime, another LLM-based time series model, and after comparison, Chronos achieved the best on 5 out 7 test sets with dramatic improvement across all of them.</a:t>
            </a:r>
            <a:endParaRPr/>
          </a:p>
          <a:p>
            <a:pPr indent="0" lvl="0" marL="0" rtl="0" algn="l">
              <a:spcBef>
                <a:spcPts val="0"/>
              </a:spcBef>
              <a:spcAft>
                <a:spcPts val="0"/>
              </a:spcAft>
              <a:buNone/>
            </a:pPr>
            <a:r>
              <a:rPr lang="en-US"/>
              <a:t>for those 2 cases where Chronos underperforms: again as we just </a:t>
            </a:r>
            <a:r>
              <a:rPr lang="en-US"/>
              <a:t>discussed</a:t>
            </a:r>
            <a:r>
              <a:rPr lang="en-US"/>
              <a:t> in previous slide, it’s due to the large magnitude of data and chronos tends to give more conservative forecasting when situation is very unpredictable.</a:t>
            </a:r>
            <a:endParaRPr/>
          </a:p>
          <a:p>
            <a:pPr indent="0" lvl="0" marL="0" rtl="0" algn="l">
              <a:spcBef>
                <a:spcPts val="0"/>
              </a:spcBef>
              <a:spcAft>
                <a:spcPts val="0"/>
              </a:spcAft>
              <a:buNone/>
            </a:pPr>
            <a:r>
              <a:rPr lang="en-US"/>
              <a:t>it’s also important to notice that it’s much easier to fine-tune Chronos, and it’s very like normal deep learning model’s fine-tune process, as we compare with fine-tuning Prophet, which requires domain expertise.</a:t>
            </a:r>
            <a:endParaRPr/>
          </a:p>
        </p:txBody>
      </p:sp>
      <p:sp>
        <p:nvSpPr>
          <p:cNvPr id="412" name="Google Shape;412;g34de9f2c7ee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4de9f2c7e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compare threshold exceedance rates across different models on 100 datasets. </a:t>
            </a:r>
            <a:endParaRPr/>
          </a:p>
          <a:p>
            <a:pPr indent="0" lvl="0" marL="0" rtl="0" algn="l">
              <a:spcBef>
                <a:spcPts val="0"/>
              </a:spcBef>
              <a:spcAft>
                <a:spcPts val="0"/>
              </a:spcAft>
              <a:buNone/>
            </a:pPr>
            <a:r>
              <a:rPr lang="en-US"/>
              <a:t>We can see that o3-mini and LangChain with GPT-3.5-turbo both hit 100% accuracy, while DeepSeek is very close.</a:t>
            </a:r>
            <a:endParaRPr/>
          </a:p>
          <a:p>
            <a:pPr indent="0" lvl="0" marL="0" rtl="0" algn="l">
              <a:spcBef>
                <a:spcPts val="0"/>
              </a:spcBef>
              <a:spcAft>
                <a:spcPts val="0"/>
              </a:spcAft>
              <a:buNone/>
            </a:pPr>
            <a:r>
              <a:rPr lang="en-US"/>
              <a:t>However, DeepSeek takes much longer to run — about 90 minutes — compared to o3-mini and LangChain.</a:t>
            </a:r>
            <a:endParaRPr/>
          </a:p>
          <a:p>
            <a:pPr indent="0" lvl="0" marL="0" rtl="0" algn="l">
              <a:spcBef>
                <a:spcPts val="0"/>
              </a:spcBef>
              <a:spcAft>
                <a:spcPts val="0"/>
              </a:spcAft>
              <a:buNone/>
            </a:pPr>
            <a:r>
              <a:rPr lang="en-US"/>
              <a:t>So although performance is similar, o3-mini and GPT-3.5-turbo are more efficient and win this task overall.</a:t>
            </a:r>
            <a:endParaRPr/>
          </a:p>
        </p:txBody>
      </p:sp>
      <p:sp>
        <p:nvSpPr>
          <p:cNvPr id="420" name="Google Shape;420;g34de9f2c7e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de9f2c7e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a:t>
            </a:r>
            <a:r>
              <a:rPr lang="en-US"/>
              <a:t>slope calculation task, we used mean absolute error to quantify models’ performance.</a:t>
            </a:r>
            <a:endParaRPr/>
          </a:p>
          <a:p>
            <a:pPr indent="0" lvl="0" marL="0" rtl="0" algn="l">
              <a:spcBef>
                <a:spcPts val="0"/>
              </a:spcBef>
              <a:spcAft>
                <a:spcPts val="0"/>
              </a:spcAft>
              <a:buNone/>
            </a:pPr>
            <a:r>
              <a:rPr lang="en-US"/>
              <a:t>Both o3-mini and DeepSeek perform very well here — especially DeepSeek with the lowest MAE.</a:t>
            </a:r>
            <a:endParaRPr/>
          </a:p>
          <a:p>
            <a:pPr indent="0" lvl="0" marL="0" rtl="0" algn="l">
              <a:spcBef>
                <a:spcPts val="0"/>
              </a:spcBef>
              <a:spcAft>
                <a:spcPts val="0"/>
              </a:spcAft>
              <a:buNone/>
            </a:pPr>
            <a:r>
              <a:rPr lang="en-US"/>
              <a:t>However, there's a huge gap in computing time — DeepSeek takes over 15 hours, while o3-mini finishes in just 1.5 hours.</a:t>
            </a:r>
            <a:endParaRPr/>
          </a:p>
          <a:p>
            <a:pPr indent="0" lvl="0" marL="0" rtl="0" algn="l">
              <a:spcBef>
                <a:spcPts val="0"/>
              </a:spcBef>
              <a:spcAft>
                <a:spcPts val="0"/>
              </a:spcAft>
              <a:buNone/>
            </a:pPr>
            <a:r>
              <a:rPr lang="en-US"/>
              <a:t>So although DeepSeek has slightly better accuracy, o3-mini is far more efficient and is the clear winner in this task.</a:t>
            </a:r>
            <a:endParaRPr/>
          </a:p>
          <a:p>
            <a:pPr indent="0" lvl="0" marL="0" rtl="0" algn="l">
              <a:spcBef>
                <a:spcPts val="0"/>
              </a:spcBef>
              <a:spcAft>
                <a:spcPts val="0"/>
              </a:spcAft>
              <a:buNone/>
            </a:pPr>
            <a:r>
              <a:t/>
            </a:r>
            <a:endParaRPr/>
          </a:p>
        </p:txBody>
      </p:sp>
      <p:sp>
        <p:nvSpPr>
          <p:cNvPr id="428" name="Google Shape;428;g34de9f2c7e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4de9f2c7ee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4de9f2c7ee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marR="381000" rtl="0" algn="l">
              <a:lnSpc>
                <a:spcPct val="115000"/>
              </a:lnSpc>
              <a:spcBef>
                <a:spcPts val="1200"/>
              </a:spcBef>
              <a:spcAft>
                <a:spcPts val="0"/>
              </a:spcAft>
              <a:buNone/>
            </a:pPr>
            <a:r>
              <a:rPr lang="en-US"/>
              <a:t>However, there’s</a:t>
            </a:r>
            <a:r>
              <a:rPr lang="en-US"/>
              <a:t> a key limitation of o3-mini — which is its unstable performance.</a:t>
            </a:r>
            <a:endParaRPr/>
          </a:p>
          <a:p>
            <a:pPr indent="0" lvl="0" marL="0" marR="381000" rtl="0" algn="l">
              <a:lnSpc>
                <a:spcPct val="115000"/>
              </a:lnSpc>
              <a:spcBef>
                <a:spcPts val="1200"/>
              </a:spcBef>
              <a:spcAft>
                <a:spcPts val="0"/>
              </a:spcAft>
              <a:buNone/>
            </a:pPr>
            <a:r>
              <a:rPr lang="en-US"/>
              <a:t>You can see frequent error spikes in the top line chart, especially compared to DeepSeek, which is more stable overall.</a:t>
            </a:r>
            <a:endParaRPr/>
          </a:p>
          <a:p>
            <a:pPr indent="0" lvl="0" marL="0" rtl="0" algn="l">
              <a:lnSpc>
                <a:spcPct val="115000"/>
              </a:lnSpc>
              <a:spcBef>
                <a:spcPts val="1200"/>
              </a:spcBef>
              <a:spcAft>
                <a:spcPts val="0"/>
              </a:spcAft>
              <a:buNone/>
            </a:pPr>
            <a:r>
              <a:rPr lang="en-US"/>
              <a:t>The bottom histogram also shows o3-mini's absolute errors are more widely distributed.</a:t>
            </a:r>
            <a:endParaRPr/>
          </a:p>
          <a:p>
            <a:pPr indent="0" lvl="0" marL="0" rtl="0" algn="l">
              <a:lnSpc>
                <a:spcPct val="115000"/>
              </a:lnSpc>
              <a:spcBef>
                <a:spcPts val="1200"/>
              </a:spcBef>
              <a:spcAft>
                <a:spcPts val="1200"/>
              </a:spcAft>
              <a:buNone/>
            </a:pPr>
            <a:r>
              <a:rPr lang="en-US"/>
              <a:t>So although o3-mini is less robust, the trade-off is its speed and efficiency, which may still make it a practical choice depending on the use case.</a:t>
            </a:r>
            <a:endParaRPr/>
          </a:p>
        </p:txBody>
      </p:sp>
      <p:sp>
        <p:nvSpPr>
          <p:cNvPr id="437" name="Google Shape;437;g34de9f2c7ee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4de9f2c7ee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4de9f2c7ee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LangChain, besides its relatively worse performance, the model is really unstable given 100 datasets. The slide shows our observations when running all 100 datasets.</a:t>
            </a:r>
            <a:endParaRPr/>
          </a:p>
          <a:p>
            <a:pPr indent="0" lvl="0" marL="0" rtl="0" algn="l">
              <a:spcBef>
                <a:spcPts val="0"/>
              </a:spcBef>
              <a:spcAft>
                <a:spcPts val="0"/>
              </a:spcAft>
              <a:buNone/>
            </a:pPr>
            <a:r>
              <a:rPr lang="en-US"/>
              <a:t>On the left, we see a correct execution — the LangChain agent gets a result that exactly matches Python’s ground truth, even at the decimal level.</a:t>
            </a:r>
            <a:endParaRPr/>
          </a:p>
          <a:p>
            <a:pPr indent="0" lvl="0" marL="0" rtl="0" algn="l">
              <a:spcBef>
                <a:spcPts val="0"/>
              </a:spcBef>
              <a:spcAft>
                <a:spcPts val="0"/>
              </a:spcAft>
              <a:buNone/>
            </a:pPr>
            <a:r>
              <a:rPr lang="en-US"/>
              <a:t>On the right, however, we observe two types of failure cases.</a:t>
            </a:r>
            <a:endParaRPr/>
          </a:p>
          <a:p>
            <a:pPr indent="0" lvl="0" marL="0" rtl="0" algn="l">
              <a:spcBef>
                <a:spcPts val="0"/>
              </a:spcBef>
              <a:spcAft>
                <a:spcPts val="0"/>
              </a:spcAft>
              <a:buNone/>
            </a:pPr>
            <a:r>
              <a:rPr lang="en-US" sz="1100"/>
              <a:t>First, it produces an </a:t>
            </a:r>
            <a:r>
              <a:rPr b="1" lang="en-US" sz="1100"/>
              <a:t>extreme value</a:t>
            </a:r>
            <a:r>
              <a:rPr lang="en-US" sz="1100"/>
              <a:t>, which is not only out of the expected range but also incorrectly negative for this dataset.</a:t>
            </a:r>
            <a:endParaRPr sz="1100"/>
          </a:p>
          <a:p>
            <a:pPr indent="0" lvl="0" marL="0" rtl="0" algn="l">
              <a:spcBef>
                <a:spcPts val="0"/>
              </a:spcBef>
              <a:spcAft>
                <a:spcPts val="0"/>
              </a:spcAft>
              <a:buNone/>
            </a:pPr>
            <a:r>
              <a:rPr lang="en-US" sz="1100"/>
              <a:t>Second, it sometimes returns the </a:t>
            </a:r>
            <a:r>
              <a:rPr b="1" lang="en-US" sz="1100"/>
              <a:t>variable name ‘slope’</a:t>
            </a:r>
            <a:r>
              <a:rPr lang="en-US" sz="1100"/>
              <a:t> as the final answer — instead of the actual number.</a:t>
            </a:r>
            <a:endParaRPr sz="1100"/>
          </a:p>
          <a:p>
            <a:pPr indent="0" lvl="0" marL="0" rtl="0" algn="l">
              <a:spcBef>
                <a:spcPts val="0"/>
              </a:spcBef>
              <a:spcAft>
                <a:spcPts val="0"/>
              </a:spcAft>
              <a:buNone/>
            </a:pPr>
            <a:r>
              <a:rPr lang="en-US" sz="1100"/>
              <a:t>These cases highlight issues with execution stability and response parsing in LangChain’s agent behavior.</a:t>
            </a:r>
            <a:endParaRPr sz="1100"/>
          </a:p>
        </p:txBody>
      </p:sp>
      <p:sp>
        <p:nvSpPr>
          <p:cNvPr id="446" name="Google Shape;446;g34de9f2c7ee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4de9f2c7ee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a:t>
            </a:r>
            <a:r>
              <a:rPr lang="en-US"/>
              <a:t>forecasting task, we mainly compared performance of DeepSeek and o3-mini, measured by MAE distribution.</a:t>
            </a:r>
            <a:endParaRPr/>
          </a:p>
          <a:p>
            <a:pPr indent="0" lvl="0" marL="0" rtl="0" algn="l">
              <a:spcBef>
                <a:spcPts val="0"/>
              </a:spcBef>
              <a:spcAft>
                <a:spcPts val="0"/>
              </a:spcAft>
              <a:buNone/>
            </a:pPr>
            <a:r>
              <a:rPr lang="en-US"/>
              <a:t>Unfortunately, both models perform poorly overall — we can see wide error distributions and very high max values.</a:t>
            </a:r>
            <a:endParaRPr/>
          </a:p>
          <a:p>
            <a:pPr indent="0" lvl="0" marL="0" rtl="0" algn="l">
              <a:spcBef>
                <a:spcPts val="0"/>
              </a:spcBef>
              <a:spcAft>
                <a:spcPts val="0"/>
              </a:spcAft>
              <a:buNone/>
            </a:pPr>
            <a:r>
              <a:rPr lang="en-US"/>
              <a:t>o3-mini is slightly more consistent, with lower standard deviation and tighter clustering in the lower MAE range.</a:t>
            </a:r>
            <a:endParaRPr/>
          </a:p>
          <a:p>
            <a:pPr indent="0" lvl="0" marL="0" rtl="0" algn="l">
              <a:spcBef>
                <a:spcPts val="0"/>
              </a:spcBef>
              <a:spcAft>
                <a:spcPts val="0"/>
              </a:spcAft>
              <a:buNone/>
            </a:pPr>
            <a:r>
              <a:rPr lang="en-US"/>
              <a:t>But neither model is reliable for this task — DeepSeek even hit a max MAE over 640k.</a:t>
            </a:r>
            <a:endParaRPr/>
          </a:p>
          <a:p>
            <a:pPr indent="0" lvl="0" marL="0" rtl="0" algn="l">
              <a:spcBef>
                <a:spcPts val="0"/>
              </a:spcBef>
              <a:spcAft>
                <a:spcPts val="0"/>
              </a:spcAft>
              <a:buNone/>
            </a:pPr>
            <a:r>
              <a:rPr lang="en-US"/>
              <a:t>Also, DeepSeek took 8 hours to run, while o3-mini finished in just 2.5 hours.</a:t>
            </a:r>
            <a:endParaRPr/>
          </a:p>
          <a:p>
            <a:pPr indent="0" lvl="0" marL="0" rtl="0" algn="l">
              <a:spcBef>
                <a:spcPts val="0"/>
              </a:spcBef>
              <a:spcAft>
                <a:spcPts val="0"/>
              </a:spcAft>
              <a:buNone/>
            </a:pPr>
            <a:r>
              <a:rPr lang="en-US"/>
              <a:t>So overall, LLMs are not suited for forecasting. For this task, a specialized model like Chronos is much more appropriate.</a:t>
            </a:r>
            <a:endParaRPr/>
          </a:p>
        </p:txBody>
      </p:sp>
      <p:sp>
        <p:nvSpPr>
          <p:cNvPr id="465" name="Google Shape;465;g34de9f2c7e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de9f2c7ee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a:t>
            </a:r>
            <a:r>
              <a:rPr lang="en-US"/>
              <a:t>text analysis, we compared the accuracy of DeepSeek and LangChain.</a:t>
            </a:r>
            <a:endParaRPr/>
          </a:p>
          <a:p>
            <a:pPr indent="0" lvl="0" marL="0" rtl="0" algn="l">
              <a:spcBef>
                <a:spcPts val="0"/>
              </a:spcBef>
              <a:spcAft>
                <a:spcPts val="0"/>
              </a:spcAft>
              <a:buNone/>
            </a:pPr>
            <a:r>
              <a:rPr lang="en-US"/>
              <a:t>DeepSeek achieves perfect accuracy across all 100 datasets — shown by the green spike at 1.0 on the right.</a:t>
            </a:r>
            <a:endParaRPr/>
          </a:p>
          <a:p>
            <a:pPr indent="0" lvl="0" marL="0" rtl="0" algn="l">
              <a:spcBef>
                <a:spcPts val="0"/>
              </a:spcBef>
              <a:spcAft>
                <a:spcPts val="0"/>
              </a:spcAft>
              <a:buNone/>
            </a:pPr>
            <a:r>
              <a:rPr lang="en-US"/>
              <a:t>In contrast, LangChain only reaches about 65% accuracy, with much higher variance in its predictions.</a:t>
            </a:r>
            <a:endParaRPr/>
          </a:p>
          <a:p>
            <a:pPr indent="0" lvl="0" marL="0" rtl="0" algn="l">
              <a:spcBef>
                <a:spcPts val="0"/>
              </a:spcBef>
              <a:spcAft>
                <a:spcPts val="0"/>
              </a:spcAft>
              <a:buNone/>
            </a:pPr>
            <a:r>
              <a:rPr lang="en-US"/>
              <a:t>The blue histogram shows LangChain's results are widely spread and inconsistent across datasets.</a:t>
            </a:r>
            <a:endParaRPr/>
          </a:p>
          <a:p>
            <a:pPr indent="0" lvl="0" marL="0" rtl="0" algn="l">
              <a:spcBef>
                <a:spcPts val="0"/>
              </a:spcBef>
              <a:spcAft>
                <a:spcPts val="0"/>
              </a:spcAft>
              <a:buNone/>
            </a:pPr>
            <a:r>
              <a:rPr lang="en-US"/>
              <a:t>Even though both models have similar processing time, DeepSeek clearly outperforms in both accuracy and stability.</a:t>
            </a:r>
            <a:endParaRPr/>
          </a:p>
        </p:txBody>
      </p:sp>
      <p:sp>
        <p:nvSpPr>
          <p:cNvPr id="475" name="Google Shape;475;g34de9f2c7ee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4de9f2c7ee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4de9f2c7ee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here you can more clearly see how unstable LangChain is.</a:t>
            </a:r>
            <a:endParaRPr/>
          </a:p>
        </p:txBody>
      </p:sp>
      <p:sp>
        <p:nvSpPr>
          <p:cNvPr id="485" name="Google Shape;485;g34de9f2c7ee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we’ve finished the model evaluation section, but there is remaining issue, especially for Chronos, since it cannot let users interact via </a:t>
            </a:r>
            <a:r>
              <a:rPr lang="en-US"/>
              <a:t>natural</a:t>
            </a:r>
            <a:r>
              <a:rPr lang="en-US"/>
              <a:t> language prompts. </a:t>
            </a:r>
            <a:endParaRPr/>
          </a:p>
          <a:p>
            <a:pPr indent="0" lvl="0" marL="0" rtl="0" algn="l">
              <a:spcBef>
                <a:spcPts val="0"/>
              </a:spcBef>
              <a:spcAft>
                <a:spcPts val="0"/>
              </a:spcAft>
              <a:buNone/>
            </a:pPr>
            <a:r>
              <a:rPr lang="en-US"/>
              <a:t>Following this goal, we explored the Agentic </a:t>
            </a:r>
            <a:r>
              <a:rPr lang="en-US"/>
              <a:t>workflow</a:t>
            </a:r>
            <a:r>
              <a:rPr lang="en-US"/>
              <a:t>, which solves this issue, as well as to integrate multiple models we used into one unified workflow.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mainly constructed 2 agentic workflow, this is the first one while solely relies on Chronos to perform these 3 time series tasks previously discussed, the point is now users can use natural language prompts to invoke Chronos and task router will assign the request to corresponding task node, as the workflow shows.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second workflow, we combine multiple models together, again it’s triggered by </a:t>
            </a:r>
            <a:r>
              <a:rPr lang="en-US"/>
              <a:t>natural</a:t>
            </a:r>
            <a:r>
              <a:rPr lang="en-US"/>
              <a:t> language prompt, and the task will be assigned to respective node given user requests. additionally, there is an orchestrator node that can split the prompt into sub-prompts if it contains multiple tasks, as shown in the next slide.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What’s more? we also build a simple interactive dashboard GUI for the multi-agent workflow! users can upload the time series and text files they want to analyze, select task, select the forecasting length, and download the predictions if they need.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rgbClr val="0E101A"/>
              </a:buClr>
              <a:buSzPts val="1100"/>
              <a:buChar char="●"/>
            </a:pPr>
            <a:r>
              <a:rPr lang="en-US" sz="1100">
                <a:solidFill>
                  <a:srgbClr val="0E101A"/>
                </a:solidFill>
              </a:rPr>
              <a:t>Available functions include: </a:t>
            </a:r>
            <a:endParaRPr sz="1100">
              <a:solidFill>
                <a:srgbClr val="0E101A"/>
              </a:solidFill>
            </a:endParaRPr>
          </a:p>
          <a:p>
            <a:pPr indent="-298450" lvl="1" marL="914400" rtl="0" algn="l">
              <a:lnSpc>
                <a:spcPct val="115000"/>
              </a:lnSpc>
              <a:spcBef>
                <a:spcPts val="0"/>
              </a:spcBef>
              <a:spcAft>
                <a:spcPts val="0"/>
              </a:spcAft>
              <a:buClr>
                <a:srgbClr val="0E101A"/>
              </a:buClr>
              <a:buSzPts val="1100"/>
              <a:buChar char="●"/>
            </a:pPr>
            <a:r>
              <a:rPr lang="en-US" sz="1100">
                <a:solidFill>
                  <a:srgbClr val="0E101A"/>
                </a:solidFill>
              </a:rPr>
              <a:t>Upload .csv / .txt files to analyze</a:t>
            </a:r>
            <a:endParaRPr sz="1100">
              <a:solidFill>
                <a:srgbClr val="0E101A"/>
              </a:solidFill>
            </a:endParaRPr>
          </a:p>
          <a:p>
            <a:pPr indent="-298450" lvl="1" marL="914400" rtl="0" algn="l">
              <a:lnSpc>
                <a:spcPct val="115000"/>
              </a:lnSpc>
              <a:spcBef>
                <a:spcPts val="0"/>
              </a:spcBef>
              <a:spcAft>
                <a:spcPts val="0"/>
              </a:spcAft>
              <a:buClr>
                <a:srgbClr val="0E101A"/>
              </a:buClr>
              <a:buSzPts val="1100"/>
              <a:buChar char="●"/>
            </a:pPr>
            <a:r>
              <a:rPr lang="en-US" sz="1100">
                <a:solidFill>
                  <a:srgbClr val="0E101A"/>
                </a:solidFill>
              </a:rPr>
              <a:t>Select task (forecast, slope, threshold, text), single/multiple task</a:t>
            </a:r>
            <a:endParaRPr sz="1100">
              <a:solidFill>
                <a:srgbClr val="0E101A"/>
              </a:solidFill>
            </a:endParaRPr>
          </a:p>
          <a:p>
            <a:pPr indent="-298450" lvl="1" marL="914400" rtl="0" algn="l">
              <a:lnSpc>
                <a:spcPct val="115000"/>
              </a:lnSpc>
              <a:spcBef>
                <a:spcPts val="0"/>
              </a:spcBef>
              <a:spcAft>
                <a:spcPts val="0"/>
              </a:spcAft>
              <a:buClr>
                <a:srgbClr val="0E101A"/>
              </a:buClr>
              <a:buSzPts val="1100"/>
              <a:buChar char="●"/>
            </a:pPr>
            <a:r>
              <a:rPr lang="en-US" sz="1100">
                <a:solidFill>
                  <a:srgbClr val="0E101A"/>
                </a:solidFill>
              </a:rPr>
              <a:t>Select forecasting length</a:t>
            </a:r>
            <a:endParaRPr sz="1100">
              <a:solidFill>
                <a:srgbClr val="0E101A"/>
              </a:solidFill>
            </a:endParaRPr>
          </a:p>
          <a:p>
            <a:pPr indent="-298450" lvl="1" marL="914400" rtl="0" algn="l">
              <a:lnSpc>
                <a:spcPct val="115000"/>
              </a:lnSpc>
              <a:spcBef>
                <a:spcPts val="0"/>
              </a:spcBef>
              <a:spcAft>
                <a:spcPts val="0"/>
              </a:spcAft>
              <a:buClr>
                <a:srgbClr val="0E101A"/>
              </a:buClr>
              <a:buSzPts val="1100"/>
              <a:buChar char="●"/>
            </a:pPr>
            <a:r>
              <a:rPr lang="en-US" sz="1100">
                <a:solidFill>
                  <a:srgbClr val="0E101A"/>
                </a:solidFill>
              </a:rPr>
              <a:t>Download forecasting results</a:t>
            </a:r>
            <a:endParaRPr sz="1100">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en-US" sz="1100">
                <a:solidFill>
                  <a:srgbClr val="0E101A"/>
                </a:solidFill>
              </a:rPr>
              <a:t>System </a:t>
            </a:r>
            <a:r>
              <a:rPr b="1" lang="en-US" sz="1100">
                <a:solidFill>
                  <a:srgbClr val="0E101A"/>
                </a:solidFill>
              </a:rPr>
              <a:t>interprets user input selection</a:t>
            </a:r>
            <a:r>
              <a:rPr lang="en-US" sz="1100">
                <a:solidFill>
                  <a:srgbClr val="0E101A"/>
                </a:solidFill>
              </a:rPr>
              <a:t> and routes to corresponding agent</a:t>
            </a:r>
            <a:endParaRPr sz="1100">
              <a:solidFill>
                <a:srgbClr val="0E101A"/>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Helvetica Neue"/>
                <a:ea typeface="Helvetica Neue"/>
                <a:cs typeface="Helvetica Neue"/>
                <a:sym typeface="Helvetica Neue"/>
              </a:rPr>
              <a:t>In conclusion, we still have some </a:t>
            </a:r>
            <a:r>
              <a:rPr lang="en-US">
                <a:latin typeface="Helvetica Neue"/>
                <a:ea typeface="Helvetica Neue"/>
                <a:cs typeface="Helvetica Neue"/>
                <a:sym typeface="Helvetica Neue"/>
              </a:rPr>
              <a:t>challenges</a:t>
            </a:r>
            <a:r>
              <a:rPr lang="en-US">
                <a:latin typeface="Helvetica Neue"/>
                <a:ea typeface="Helvetica Neue"/>
                <a:cs typeface="Helvetica Neue"/>
                <a:sym typeface="Helvetica Neue"/>
              </a:rPr>
              <a:t> and things need to do in the future. Concisely, it’s about computation inefficiency, performance instability, and prompt sensitivity. </a:t>
            </a:r>
            <a:endParaRPr>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Plus, we also need to improve the explainability of these LLMs model, as well as building more </a:t>
            </a:r>
            <a:r>
              <a:rPr lang="en-US">
                <a:latin typeface="Helvetica Neue"/>
                <a:ea typeface="Helvetica Neue"/>
                <a:cs typeface="Helvetica Neue"/>
                <a:sym typeface="Helvetica Neue"/>
              </a:rPr>
              <a:t>intelligent</a:t>
            </a:r>
            <a:r>
              <a:rPr lang="en-US">
                <a:latin typeface="Helvetica Neue"/>
                <a:ea typeface="Helvetica Neue"/>
                <a:cs typeface="Helvetica Neue"/>
                <a:sym typeface="Helvetica Neue"/>
              </a:rPr>
              <a:t> agentic workflow and more adaptable GUI.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528dac6e45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528dac6e45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3528dac6e45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lots of different interpretations for AI agents, we showed one here – basically it relies on an LLM to deal with users’ instructions via prompts and an agentic workflow connects multiple agents to solve more complex and diverse problems.</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Font typeface="Arial"/>
              <a:buNone/>
            </a:pPr>
            <a:r>
              <a:rPr lang="en-US"/>
              <a:t>We used LangChain and LangGraph platform to build the workflow, for Chronos, we need to define how the agent should work from scratch as it’s not originally integrated into this ecosystem.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we show how to invoke the multi-agent workflow in both single-task case and multi-task case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569b17902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g3569b17902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we’ve finished the model evaluation section, but there is remaining issue, especially for Chronos, since it cannot let users interact via natural language prompts. </a:t>
            </a:r>
            <a:endParaRPr/>
          </a:p>
          <a:p>
            <a:pPr indent="0" lvl="0" marL="0" rtl="0" algn="l">
              <a:spcBef>
                <a:spcPts val="0"/>
              </a:spcBef>
              <a:spcAft>
                <a:spcPts val="0"/>
              </a:spcAft>
              <a:buNone/>
            </a:pPr>
            <a:r>
              <a:rPr lang="en-US"/>
              <a:t>Following this goal, we explored the Agentic workflow, which solves this issue, as well as to integrate multiple models we used into one unified workflow.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i="0">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i="0">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5" name="Shape 15"/>
        <p:cNvGrpSpPr/>
        <p:nvPr/>
      </p:nvGrpSpPr>
      <p:grpSpPr>
        <a:xfrm>
          <a:off x="0" y="0"/>
          <a:ext cx="0" cy="0"/>
          <a:chOff x="0" y="0"/>
          <a:chExt cx="0" cy="0"/>
        </a:xfrm>
      </p:grpSpPr>
      <p:sp>
        <p:nvSpPr>
          <p:cNvPr id="16" name="Google Shape;16;p26"/>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6"/>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8" name="Google Shape;18;p2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37"/>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sp>
      <p:sp>
        <p:nvSpPr>
          <p:cNvPr id="74" name="Google Shape;74;p37"/>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5" name="Google Shape;75;p37"/>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38"/>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8"/>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sp>
      <p:sp>
        <p:nvSpPr>
          <p:cNvPr id="81" name="Google Shape;81;p38"/>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82" name="Google Shape;82;p3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39"/>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87" name="Google Shape;87;p39"/>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88" name="Google Shape;88;p39"/>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9"/>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0" name="Google Shape;90;p39"/>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1" name="Google Shape;91;p3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40"/>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40"/>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7" name="Google Shape;97;p4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0" name="Shape 100"/>
        <p:cNvGrpSpPr/>
        <p:nvPr/>
      </p:nvGrpSpPr>
      <p:grpSpPr>
        <a:xfrm>
          <a:off x="0" y="0"/>
          <a:ext cx="0" cy="0"/>
          <a:chOff x="0" y="0"/>
          <a:chExt cx="0" cy="0"/>
        </a:xfrm>
      </p:grpSpPr>
      <p:sp>
        <p:nvSpPr>
          <p:cNvPr id="101" name="Google Shape;101;p41"/>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2" name="Google Shape;102;p41"/>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US" sz="8000" cap="none">
                <a:solidFill>
                  <a:schemeClr val="accent1"/>
                </a:solidFill>
                <a:latin typeface="Century Gothic"/>
                <a:ea typeface="Century Gothic"/>
                <a:cs typeface="Century Gothic"/>
                <a:sym typeface="Century Gothic"/>
              </a:rPr>
              <a:t>”</a:t>
            </a:r>
            <a:endParaRPr/>
          </a:p>
        </p:txBody>
      </p:sp>
      <p:sp>
        <p:nvSpPr>
          <p:cNvPr id="103" name="Google Shape;103;p41"/>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1"/>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5" name="Google Shape;105;p41"/>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6" name="Google Shape;106;p4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09" name="Shape 109"/>
        <p:cNvGrpSpPr/>
        <p:nvPr/>
      </p:nvGrpSpPr>
      <p:grpSpPr>
        <a:xfrm>
          <a:off x="0" y="0"/>
          <a:ext cx="0" cy="0"/>
          <a:chOff x="0" y="0"/>
          <a:chExt cx="0" cy="0"/>
        </a:xfrm>
      </p:grpSpPr>
      <p:sp>
        <p:nvSpPr>
          <p:cNvPr id="110" name="Google Shape;110;p42"/>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42"/>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2" name="Google Shape;112;p42"/>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13" name="Google Shape;113;p4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4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6" name="Shape 116"/>
        <p:cNvGrpSpPr/>
        <p:nvPr/>
      </p:nvGrpSpPr>
      <p:grpSpPr>
        <a:xfrm>
          <a:off x="0" y="0"/>
          <a:ext cx="0" cy="0"/>
          <a:chOff x="0" y="0"/>
          <a:chExt cx="0" cy="0"/>
        </a:xfrm>
      </p:grpSpPr>
      <p:sp>
        <p:nvSpPr>
          <p:cNvPr id="117" name="Google Shape;117;p4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43"/>
          <p:cNvSpPr txBox="1"/>
          <p:nvPr>
            <p:ph idx="1" type="body"/>
          </p:nvPr>
        </p:nvSpPr>
        <p:spPr>
          <a:xfrm rot="5400000">
            <a:off x="4532312" y="-723899"/>
            <a:ext cx="3124201" cy="99059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9" name="Google Shape;119;p4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44"/>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4"/>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5" name="Google Shape;125;p4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4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4" name="Shape 134"/>
        <p:cNvGrpSpPr/>
        <p:nvPr/>
      </p:nvGrpSpPr>
      <p:grpSpPr>
        <a:xfrm>
          <a:off x="0" y="0"/>
          <a:ext cx="0" cy="0"/>
          <a:chOff x="0" y="0"/>
          <a:chExt cx="0" cy="0"/>
        </a:xfrm>
      </p:grpSpPr>
      <p:sp>
        <p:nvSpPr>
          <p:cNvPr id="135" name="Google Shape;135;p2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9"/>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37" name="Google Shape;137;p2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7"/>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4" name="Google Shape;24;p2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3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0" name="Google Shape;30;p30"/>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1" name="Google Shape;31;p3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31"/>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1"/>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37" name="Google Shape;37;p3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32"/>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2"/>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43" name="Google Shape;43;p3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3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9" name="Google Shape;49;p33"/>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50" name="Google Shape;50;p33"/>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51" name="Google Shape;51;p33"/>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52" name="Google Shape;52;p3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3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36"/>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67" name="Google Shape;67;p36"/>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8" name="Google Shape;68;p3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25"/>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2" name="Google Shape;12;p2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2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2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8" name="Shape 128"/>
        <p:cNvGrpSpPr/>
        <p:nvPr/>
      </p:nvGrpSpPr>
      <p:grpSpPr>
        <a:xfrm>
          <a:off x="0" y="0"/>
          <a:ext cx="0" cy="0"/>
          <a:chOff x="0" y="0"/>
          <a:chExt cx="0" cy="0"/>
        </a:xfrm>
      </p:grpSpPr>
      <p:sp>
        <p:nvSpPr>
          <p:cNvPr id="129" name="Google Shape;129;p2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30" name="Google Shape;130;p28"/>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dk1"/>
              </a:buClr>
              <a:buSzPts val="2000"/>
              <a:buFont typeface="Arial"/>
              <a:buChar char="•"/>
              <a:defRPr b="0" i="0" sz="2000" u="none" cap="small" strike="noStrike">
                <a:solidFill>
                  <a:schemeClr val="dk1"/>
                </a:solidFill>
                <a:latin typeface="Century Gothic"/>
                <a:ea typeface="Century Gothic"/>
                <a:cs typeface="Century Gothic"/>
                <a:sym typeface="Century Gothic"/>
              </a:defRPr>
            </a:lvl1pPr>
            <a:lvl2pPr indent="-342900" lvl="1" marL="914400" marR="0" rtl="0" algn="l">
              <a:spcBef>
                <a:spcPts val="600"/>
              </a:spcBef>
              <a:spcAft>
                <a:spcPts val="0"/>
              </a:spcAft>
              <a:buClr>
                <a:schemeClr val="dk1"/>
              </a:buClr>
              <a:buSzPts val="1800"/>
              <a:buFont typeface="Arial"/>
              <a:buChar char="•"/>
              <a:defRPr b="0" i="0" sz="1800" u="none" cap="small" strike="noStrike">
                <a:solidFill>
                  <a:schemeClr val="dk1"/>
                </a:solidFill>
                <a:latin typeface="Century Gothic"/>
                <a:ea typeface="Century Gothic"/>
                <a:cs typeface="Century Gothic"/>
                <a:sym typeface="Century Gothic"/>
              </a:defRPr>
            </a:lvl2pPr>
            <a:lvl3pPr indent="-330200" lvl="2" marL="1371600" marR="0" rtl="0" algn="l">
              <a:spcBef>
                <a:spcPts val="600"/>
              </a:spcBef>
              <a:spcAft>
                <a:spcPts val="0"/>
              </a:spcAft>
              <a:buClr>
                <a:schemeClr val="dk1"/>
              </a:buClr>
              <a:buSzPts val="1600"/>
              <a:buFont typeface="Arial"/>
              <a:buChar char="•"/>
              <a:defRPr b="0" i="0" sz="1600" u="none" cap="small" strike="noStrike">
                <a:solidFill>
                  <a:schemeClr val="dk1"/>
                </a:solidFill>
                <a:latin typeface="Century Gothic"/>
                <a:ea typeface="Century Gothic"/>
                <a:cs typeface="Century Gothic"/>
                <a:sym typeface="Century Gothic"/>
              </a:defRPr>
            </a:lvl3pPr>
            <a:lvl4pPr indent="-317500" lvl="3" marL="1828800" marR="0" rtl="0" algn="l">
              <a:spcBef>
                <a:spcPts val="600"/>
              </a:spcBef>
              <a:spcAft>
                <a:spcPts val="0"/>
              </a:spcAft>
              <a:buClr>
                <a:schemeClr val="dk1"/>
              </a:buClr>
              <a:buSzPts val="1400"/>
              <a:buFont typeface="Arial"/>
              <a:buChar char="•"/>
              <a:defRPr b="0" i="0" sz="1400" u="none" cap="small" strike="noStrike">
                <a:solidFill>
                  <a:schemeClr val="dk1"/>
                </a:solidFill>
                <a:latin typeface="Century Gothic"/>
                <a:ea typeface="Century Gothic"/>
                <a:cs typeface="Century Gothic"/>
                <a:sym typeface="Century Gothic"/>
              </a:defRPr>
            </a:lvl4pPr>
            <a:lvl5pPr indent="-317500" lvl="4" marL="2286000" marR="0" rtl="0" algn="l">
              <a:spcBef>
                <a:spcPts val="600"/>
              </a:spcBef>
              <a:spcAft>
                <a:spcPts val="0"/>
              </a:spcAft>
              <a:buClr>
                <a:schemeClr val="dk1"/>
              </a:buClr>
              <a:buSzPts val="1400"/>
              <a:buFont typeface="Arial"/>
              <a:buChar char="•"/>
              <a:defRPr b="0" i="0" sz="1400" u="none" cap="small" strike="noStrike">
                <a:solidFill>
                  <a:schemeClr val="dk1"/>
                </a:solidFill>
                <a:latin typeface="Century Gothic"/>
                <a:ea typeface="Century Gothic"/>
                <a:cs typeface="Century Gothic"/>
                <a:sym typeface="Century Gothic"/>
              </a:defRPr>
            </a:lvl5pPr>
            <a:lvl6pPr indent="-304800" lvl="5" marL="2743200" marR="0" rtl="0" algn="l">
              <a:spcBef>
                <a:spcPts val="600"/>
              </a:spcBef>
              <a:spcAft>
                <a:spcPts val="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6pPr>
            <a:lvl7pPr indent="-304800" lvl="6" marL="3200400" marR="0" rtl="0" algn="l">
              <a:spcBef>
                <a:spcPts val="600"/>
              </a:spcBef>
              <a:spcAft>
                <a:spcPts val="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7pPr>
            <a:lvl8pPr indent="-304800" lvl="7" marL="3657600" marR="0" rtl="0" algn="l">
              <a:spcBef>
                <a:spcPts val="600"/>
              </a:spcBef>
              <a:spcAft>
                <a:spcPts val="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9pPr>
          </a:lstStyle>
          <a:p/>
        </p:txBody>
      </p:sp>
      <p:sp>
        <p:nvSpPr>
          <p:cNvPr id="131" name="Google Shape;131;p2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2" name="Google Shape;132;p2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3" name="Google Shape;133;p2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a:solidFill>
                  <a:schemeClr val="dk1"/>
                </a:solidFill>
                <a:latin typeface="Century Gothic"/>
                <a:ea typeface="Century Gothic"/>
                <a:cs typeface="Century Gothic"/>
                <a:sym typeface="Century Gothic"/>
              </a:defRPr>
            </a:lvl1pPr>
            <a:lvl2pPr indent="0" lvl="1" marL="0" marR="0" rtl="0" algn="r">
              <a:spcBef>
                <a:spcPts val="0"/>
              </a:spcBef>
              <a:buNone/>
              <a:defRPr b="1" i="0" sz="900" u="none">
                <a:solidFill>
                  <a:schemeClr val="dk1"/>
                </a:solidFill>
                <a:latin typeface="Century Gothic"/>
                <a:ea typeface="Century Gothic"/>
                <a:cs typeface="Century Gothic"/>
                <a:sym typeface="Century Gothic"/>
              </a:defRPr>
            </a:lvl2pPr>
            <a:lvl3pPr indent="0" lvl="2" marL="0" marR="0" rtl="0" algn="r">
              <a:spcBef>
                <a:spcPts val="0"/>
              </a:spcBef>
              <a:buNone/>
              <a:defRPr b="1" i="0" sz="900" u="none">
                <a:solidFill>
                  <a:schemeClr val="dk1"/>
                </a:solidFill>
                <a:latin typeface="Century Gothic"/>
                <a:ea typeface="Century Gothic"/>
                <a:cs typeface="Century Gothic"/>
                <a:sym typeface="Century Gothic"/>
              </a:defRPr>
            </a:lvl3pPr>
            <a:lvl4pPr indent="0" lvl="3" marL="0" marR="0" rtl="0" algn="r">
              <a:spcBef>
                <a:spcPts val="0"/>
              </a:spcBef>
              <a:buNone/>
              <a:defRPr b="1" i="0" sz="900" u="none">
                <a:solidFill>
                  <a:schemeClr val="dk1"/>
                </a:solidFill>
                <a:latin typeface="Century Gothic"/>
                <a:ea typeface="Century Gothic"/>
                <a:cs typeface="Century Gothic"/>
                <a:sym typeface="Century Gothic"/>
              </a:defRPr>
            </a:lvl4pPr>
            <a:lvl5pPr indent="0" lvl="4" marL="0" marR="0" rtl="0" algn="r">
              <a:spcBef>
                <a:spcPts val="0"/>
              </a:spcBef>
              <a:buNone/>
              <a:defRPr b="1" i="0" sz="900" u="none">
                <a:solidFill>
                  <a:schemeClr val="dk1"/>
                </a:solidFill>
                <a:latin typeface="Century Gothic"/>
                <a:ea typeface="Century Gothic"/>
                <a:cs typeface="Century Gothic"/>
                <a:sym typeface="Century Gothic"/>
              </a:defRPr>
            </a:lvl5pPr>
            <a:lvl6pPr indent="0" lvl="5" marL="0" marR="0" rtl="0" algn="r">
              <a:spcBef>
                <a:spcPts val="0"/>
              </a:spcBef>
              <a:buNone/>
              <a:defRPr b="1" i="0" sz="900" u="none">
                <a:solidFill>
                  <a:schemeClr val="dk1"/>
                </a:solidFill>
                <a:latin typeface="Century Gothic"/>
                <a:ea typeface="Century Gothic"/>
                <a:cs typeface="Century Gothic"/>
                <a:sym typeface="Century Gothic"/>
              </a:defRPr>
            </a:lvl6pPr>
            <a:lvl7pPr indent="0" lvl="6" marL="0" marR="0" rtl="0" algn="r">
              <a:spcBef>
                <a:spcPts val="0"/>
              </a:spcBef>
              <a:buNone/>
              <a:defRPr b="1" i="0" sz="900" u="none">
                <a:solidFill>
                  <a:schemeClr val="dk1"/>
                </a:solidFill>
                <a:latin typeface="Century Gothic"/>
                <a:ea typeface="Century Gothic"/>
                <a:cs typeface="Century Gothic"/>
                <a:sym typeface="Century Gothic"/>
              </a:defRPr>
            </a:lvl7pPr>
            <a:lvl8pPr indent="0" lvl="7" marL="0" marR="0" rtl="0" algn="r">
              <a:spcBef>
                <a:spcPts val="0"/>
              </a:spcBef>
              <a:buNone/>
              <a:defRPr b="1" i="0" sz="900" u="none">
                <a:solidFill>
                  <a:schemeClr val="dk1"/>
                </a:solidFill>
                <a:latin typeface="Century Gothic"/>
                <a:ea typeface="Century Gothic"/>
                <a:cs typeface="Century Gothic"/>
                <a:sym typeface="Century Gothic"/>
              </a:defRPr>
            </a:lvl8pPr>
            <a:lvl9pPr indent="0" lvl="8" marL="0" marR="0" rtl="0" algn="r">
              <a:spcBef>
                <a:spcPts val="0"/>
              </a:spcBef>
              <a:buNone/>
              <a:defRPr b="1" i="0" sz="900" u="none">
                <a:solidFill>
                  <a:schemeClr val="dk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2"/>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46.png"/><Relationship Id="rId6"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31.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42.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hyperlink" Target="https://arxiv.org/abs/2402.0271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1"/>
          <p:cNvSpPr/>
          <p:nvPr/>
        </p:nvSpPr>
        <p:spPr>
          <a:xfrm>
            <a:off x="0" y="0"/>
            <a:ext cx="12192000" cy="6858001"/>
          </a:xfrm>
          <a:prstGeom prst="rect">
            <a:avLst/>
          </a:prstGeom>
          <a:solidFill>
            <a:srgbClr val="363D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5" name="Google Shape;145;p1"/>
          <p:cNvSpPr/>
          <p:nvPr/>
        </p:nvSpPr>
        <p:spPr>
          <a:xfrm>
            <a:off x="0" y="0"/>
            <a:ext cx="12192000" cy="5322895"/>
          </a:xfrm>
          <a:custGeom>
            <a:rect b="b" l="l" r="r" t="t"/>
            <a:pathLst>
              <a:path extrusionOk="0" h="5322895" w="12192000">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blipFill rotWithShape="1">
            <a:blip r:embed="rId3">
              <a:alphaModFix/>
            </a:blip>
            <a:stretch>
              <a:fillRect b="0" l="0" r="0" t="0"/>
            </a:stretch>
          </a:blipFill>
          <a:ln cap="flat" cmpd="sng" w="44450">
            <a:solidFill>
              <a:schemeClr val="dk2">
                <a:alpha val="64705"/>
              </a:schemeClr>
            </a:solidFill>
            <a:prstDash val="solid"/>
            <a:round/>
            <a:headEnd len="sm" w="sm" type="none"/>
            <a:tailEnd len="sm" w="sm" type="none"/>
          </a:ln>
          <a:effectLst>
            <a:outerShdw blurRad="50800" rotWithShape="0" algn="t" dir="5400000" dist="381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6" name="Google Shape;146;p1"/>
          <p:cNvSpPr txBox="1"/>
          <p:nvPr>
            <p:ph type="title"/>
          </p:nvPr>
        </p:nvSpPr>
        <p:spPr>
          <a:xfrm>
            <a:off x="1751012" y="865974"/>
            <a:ext cx="8676222" cy="364382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E5E5DA"/>
              </a:buClr>
              <a:buSzPts val="3500"/>
              <a:buFont typeface="Century Gothic"/>
              <a:buNone/>
            </a:pPr>
            <a:r>
              <a:rPr b="1" lang="en-US" sz="3500" u="sng">
                <a:solidFill>
                  <a:srgbClr val="E5E5DA"/>
                </a:solidFill>
              </a:rPr>
              <a:t>Multimodal Time Series Exploitation and Notification via AI Agentic Workflow with LLMs</a:t>
            </a:r>
            <a:endParaRPr b="1" sz="3500" cap="none">
              <a:solidFill>
                <a:srgbClr val="E5E5DA"/>
              </a:solidFill>
            </a:endParaRPr>
          </a:p>
        </p:txBody>
      </p:sp>
      <p:sp>
        <p:nvSpPr>
          <p:cNvPr id="147" name="Google Shape;147;p1"/>
          <p:cNvSpPr txBox="1"/>
          <p:nvPr>
            <p:ph idx="12" type="sldNum"/>
          </p:nvPr>
        </p:nvSpPr>
        <p:spPr>
          <a:xfrm>
            <a:off x="10514012" y="6263335"/>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b="1" i="0" lang="en-US">
                <a:solidFill>
                  <a:srgbClr val="E6E6E6"/>
                </a:solidFill>
                <a:latin typeface="Century Gothic"/>
                <a:ea typeface="Century Gothic"/>
                <a:cs typeface="Century Gothic"/>
                <a:sym typeface="Century Gothic"/>
              </a:rPr>
              <a:t>‹#›</a:t>
            </a:fld>
            <a:endParaRPr b="1" i="0">
              <a:solidFill>
                <a:srgbClr val="E6E6E6"/>
              </a:solidFill>
              <a:latin typeface="Century Gothic"/>
              <a:ea typeface="Century Gothic"/>
              <a:cs typeface="Century Gothic"/>
              <a:sym typeface="Century Gothic"/>
            </a:endParaRPr>
          </a:p>
        </p:txBody>
      </p:sp>
      <p:sp>
        <p:nvSpPr>
          <p:cNvPr id="148" name="Google Shape;148;p1"/>
          <p:cNvSpPr txBox="1"/>
          <p:nvPr/>
        </p:nvSpPr>
        <p:spPr>
          <a:xfrm>
            <a:off x="1382487" y="5508171"/>
            <a:ext cx="97428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Present By: Zhiqi Ma, Bingqian Lu, Yangruonan Lin, Ruobing Zhang</a:t>
            </a:r>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Mentor Company: General Electric</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Mentor Name: Liang Tang</a:t>
            </a:r>
            <a:endParaRPr sz="1800">
              <a:solidFill>
                <a:schemeClr val="lt1"/>
              </a:solidFill>
              <a:latin typeface="Century Gothic"/>
              <a:ea typeface="Century Gothic"/>
              <a:cs typeface="Century Gothic"/>
              <a:sym typeface="Century Gothic"/>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10"/>
          <p:cNvSpPr txBox="1"/>
          <p:nvPr>
            <p:ph type="title"/>
          </p:nvPr>
        </p:nvSpPr>
        <p:spPr>
          <a:xfrm>
            <a:off x="8119869" y="643466"/>
            <a:ext cx="3143875" cy="557106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600"/>
              <a:buFont typeface="Century Gothic"/>
              <a:buNone/>
            </a:pPr>
            <a:r>
              <a:rPr b="1" lang="en-US" sz="3600" u="sng" cap="none">
                <a:solidFill>
                  <a:srgbClr val="E5E5DA"/>
                </a:solidFill>
              </a:rPr>
              <a:t>What Does </a:t>
            </a:r>
            <a:r>
              <a:rPr b="1" lang="en-US" sz="3600" u="sng">
                <a:solidFill>
                  <a:srgbClr val="E5E5DA"/>
                </a:solidFill>
              </a:rPr>
              <a:t>Success</a:t>
            </a:r>
            <a:r>
              <a:rPr b="1" lang="en-US" sz="3600" u="sng" cap="none">
                <a:solidFill>
                  <a:srgbClr val="E5E5DA"/>
                </a:solidFill>
              </a:rPr>
              <a:t> Look Like?</a:t>
            </a:r>
            <a:endParaRPr/>
          </a:p>
        </p:txBody>
      </p:sp>
      <p:sp>
        <p:nvSpPr>
          <p:cNvPr id="298" name="Google Shape;298;p10"/>
          <p:cNvSpPr/>
          <p:nvPr/>
        </p:nvSpPr>
        <p:spPr>
          <a:xfrm>
            <a:off x="0" y="0"/>
            <a:ext cx="7532169"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9" name="Google Shape;299;p10"/>
          <p:cNvSpPr/>
          <p:nvPr/>
        </p:nvSpPr>
        <p:spPr>
          <a:xfrm rot="-5400000">
            <a:off x="3908066"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00" name="Google Shape;300;p10"/>
          <p:cNvCxnSpPr/>
          <p:nvPr/>
        </p:nvCxnSpPr>
        <p:spPr>
          <a:xfrm rot="5400000">
            <a:off x="4150420" y="3429000"/>
            <a:ext cx="6858000" cy="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01" name="Google Shape;301;p10"/>
          <p:cNvSpPr txBox="1"/>
          <p:nvPr>
            <p:ph idx="12" type="sldNum"/>
          </p:nvPr>
        </p:nvSpPr>
        <p:spPr>
          <a:xfrm>
            <a:off x="10514012" y="625735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302" name="Google Shape;302;p10"/>
          <p:cNvGrpSpPr/>
          <p:nvPr/>
        </p:nvGrpSpPr>
        <p:grpSpPr>
          <a:xfrm>
            <a:off x="643475" y="646125"/>
            <a:ext cx="6609871" cy="5692650"/>
            <a:chOff x="0" y="2656"/>
            <a:chExt cx="6388200" cy="5565751"/>
          </a:xfrm>
        </p:grpSpPr>
        <p:cxnSp>
          <p:nvCxnSpPr>
            <p:cNvPr id="303" name="Google Shape;303;p10"/>
            <p:cNvCxnSpPr/>
            <p:nvPr/>
          </p:nvCxnSpPr>
          <p:spPr>
            <a:xfrm>
              <a:off x="0" y="2656"/>
              <a:ext cx="6243991" cy="0"/>
            </a:xfrm>
            <a:prstGeom prst="straightConnector1">
              <a:avLst/>
            </a:prstGeom>
            <a:gradFill>
              <a:gsLst>
                <a:gs pos="0">
                  <a:srgbClr val="7D7D7D"/>
                </a:gs>
                <a:gs pos="100000">
                  <a:srgbClr val="555555"/>
                </a:gs>
              </a:gsLst>
              <a:lin ang="5400000" scaled="0"/>
            </a:gradFill>
            <a:ln cap="rnd" cmpd="sng" w="9525">
              <a:solidFill>
                <a:schemeClr val="accent1"/>
              </a:solidFill>
              <a:prstDash val="solid"/>
              <a:round/>
              <a:headEnd len="sm" w="sm" type="none"/>
              <a:tailEnd len="sm" w="sm" type="none"/>
            </a:ln>
          </p:spPr>
        </p:cxnSp>
        <p:sp>
          <p:nvSpPr>
            <p:cNvPr id="304" name="Google Shape;304;p10"/>
            <p:cNvSpPr/>
            <p:nvPr/>
          </p:nvSpPr>
          <p:spPr>
            <a:xfrm>
              <a:off x="0" y="2656"/>
              <a:ext cx="6243991" cy="7072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txBox="1"/>
            <p:nvPr/>
          </p:nvSpPr>
          <p:spPr>
            <a:xfrm>
              <a:off x="0" y="2656"/>
              <a:ext cx="6243991" cy="707264"/>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FFC000"/>
                </a:buClr>
                <a:buSzPts val="2400"/>
                <a:buFont typeface="Century Gothic"/>
                <a:buNone/>
              </a:pPr>
              <a:r>
                <a:rPr b="1" lang="en-US" sz="2400" u="sng">
                  <a:solidFill>
                    <a:srgbClr val="FFC000"/>
                  </a:solidFill>
                  <a:latin typeface="Century Gothic"/>
                  <a:ea typeface="Century Gothic"/>
                  <a:cs typeface="Century Gothic"/>
                  <a:sym typeface="Century Gothic"/>
                </a:rPr>
                <a:t>Key Performance Indicators (KPIs)</a:t>
              </a:r>
              <a:endParaRPr b="1" sz="2400" u="sng">
                <a:solidFill>
                  <a:srgbClr val="FFC000"/>
                </a:solidFill>
                <a:latin typeface="Century Gothic"/>
                <a:ea typeface="Century Gothic"/>
                <a:cs typeface="Century Gothic"/>
                <a:sym typeface="Century Gothic"/>
              </a:endParaRPr>
            </a:p>
          </p:txBody>
        </p:sp>
        <p:cxnSp>
          <p:nvCxnSpPr>
            <p:cNvPr id="306" name="Google Shape;306;p10"/>
            <p:cNvCxnSpPr/>
            <p:nvPr/>
          </p:nvCxnSpPr>
          <p:spPr>
            <a:xfrm>
              <a:off x="0" y="557643"/>
              <a:ext cx="6243991" cy="0"/>
            </a:xfrm>
            <a:prstGeom prst="straightConnector1">
              <a:avLst/>
            </a:prstGeom>
            <a:gradFill>
              <a:gsLst>
                <a:gs pos="0">
                  <a:srgbClr val="7D7D7D"/>
                </a:gs>
                <a:gs pos="100000">
                  <a:srgbClr val="555555"/>
                </a:gs>
              </a:gsLst>
              <a:lin ang="5400000" scaled="0"/>
            </a:gradFill>
            <a:ln cap="rnd" cmpd="sng" w="9525">
              <a:solidFill>
                <a:schemeClr val="accent1"/>
              </a:solidFill>
              <a:prstDash val="solid"/>
              <a:round/>
              <a:headEnd len="sm" w="sm" type="none"/>
              <a:tailEnd len="sm" w="sm" type="none"/>
            </a:ln>
          </p:spPr>
        </p:cxnSp>
        <p:sp>
          <p:nvSpPr>
            <p:cNvPr id="307" name="Google Shape;307;p10"/>
            <p:cNvSpPr/>
            <p:nvPr/>
          </p:nvSpPr>
          <p:spPr>
            <a:xfrm>
              <a:off x="0" y="557533"/>
              <a:ext cx="6237894" cy="10155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0"/>
            <p:cNvSpPr txBox="1"/>
            <p:nvPr/>
          </p:nvSpPr>
          <p:spPr>
            <a:xfrm>
              <a:off x="0" y="557530"/>
              <a:ext cx="6388200" cy="1015500"/>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FFFF00"/>
                </a:buClr>
                <a:buSzPts val="2000"/>
                <a:buFont typeface="Century Gothic"/>
                <a:buNone/>
              </a:pPr>
              <a:r>
                <a:rPr lang="en-US" sz="2000">
                  <a:solidFill>
                    <a:srgbClr val="FFFF00"/>
                  </a:solidFill>
                  <a:latin typeface="Century Gothic"/>
                  <a:ea typeface="Century Gothic"/>
                  <a:cs typeface="Century Gothic"/>
                  <a:sym typeface="Century Gothic"/>
                </a:rPr>
                <a:t>MAE, MAPE </a:t>
              </a:r>
              <a:r>
                <a:rPr lang="en-US" sz="2000">
                  <a:solidFill>
                    <a:schemeClr val="lt1"/>
                  </a:solidFill>
                  <a:latin typeface="Century Gothic"/>
                  <a:ea typeface="Century Gothic"/>
                  <a:cs typeface="Century Gothic"/>
                  <a:sym typeface="Century Gothic"/>
                </a:rPr>
                <a:t>for forecasting; </a:t>
              </a:r>
              <a:endParaRPr/>
            </a:p>
            <a:p>
              <a:pPr indent="0" lvl="0" marL="0" marR="0" rtl="0" algn="l">
                <a:lnSpc>
                  <a:spcPct val="90000"/>
                </a:lnSpc>
                <a:spcBef>
                  <a:spcPts val="700"/>
                </a:spcBef>
                <a:spcAft>
                  <a:spcPts val="0"/>
                </a:spcAft>
                <a:buClr>
                  <a:srgbClr val="FFFF00"/>
                </a:buClr>
                <a:buSzPts val="2000"/>
                <a:buFont typeface="Century Gothic"/>
                <a:buNone/>
              </a:pPr>
              <a:r>
                <a:rPr lang="en-US" sz="2000">
                  <a:solidFill>
                    <a:srgbClr val="FFFF00"/>
                  </a:solidFill>
                  <a:latin typeface="Century Gothic"/>
                  <a:ea typeface="Century Gothic"/>
                  <a:cs typeface="Century Gothic"/>
                  <a:sym typeface="Century Gothic"/>
                </a:rPr>
                <a:t>MAE, MSE </a:t>
              </a:r>
              <a:r>
                <a:rPr lang="en-US" sz="2000">
                  <a:solidFill>
                    <a:schemeClr val="lt1"/>
                  </a:solidFill>
                  <a:latin typeface="Century Gothic"/>
                  <a:ea typeface="Century Gothic"/>
                  <a:cs typeface="Century Gothic"/>
                  <a:sym typeface="Century Gothic"/>
                </a:rPr>
                <a:t>for slope calculation;</a:t>
              </a:r>
              <a:endParaRPr/>
            </a:p>
            <a:p>
              <a:pPr indent="0" lvl="0" marL="0" marR="0" rtl="0" algn="l">
                <a:lnSpc>
                  <a:spcPct val="90000"/>
                </a:lnSpc>
                <a:spcBef>
                  <a:spcPts val="700"/>
                </a:spcBef>
                <a:spcAft>
                  <a:spcPts val="0"/>
                </a:spcAft>
                <a:buClr>
                  <a:srgbClr val="FFFF00"/>
                </a:buClr>
                <a:buSzPts val="2000"/>
                <a:buFont typeface="Century Gothic"/>
                <a:buNone/>
              </a:pPr>
              <a:r>
                <a:rPr lang="en-US" sz="2000">
                  <a:solidFill>
                    <a:srgbClr val="FFFF00"/>
                  </a:solidFill>
                  <a:latin typeface="Century Gothic"/>
                  <a:ea typeface="Century Gothic"/>
                  <a:cs typeface="Century Gothic"/>
                  <a:sym typeface="Century Gothic"/>
                </a:rPr>
                <a:t>Accuracy</a:t>
              </a:r>
              <a:r>
                <a:rPr lang="en-US" sz="2000">
                  <a:solidFill>
                    <a:schemeClr val="lt1"/>
                  </a:solidFill>
                  <a:latin typeface="Century Gothic"/>
                  <a:ea typeface="Century Gothic"/>
                  <a:cs typeface="Century Gothic"/>
                  <a:sym typeface="Century Gothic"/>
                </a:rPr>
                <a:t> for threshold exceedance &amp; text </a:t>
              </a:r>
              <a:r>
                <a:rPr lang="en-US" sz="2000">
                  <a:solidFill>
                    <a:schemeClr val="lt1"/>
                  </a:solidFill>
                  <a:latin typeface="Century Gothic"/>
                  <a:ea typeface="Century Gothic"/>
                  <a:cs typeface="Century Gothic"/>
                  <a:sym typeface="Century Gothic"/>
                </a:rPr>
                <a:t>analysis.</a:t>
              </a:r>
              <a:endParaRPr sz="2000">
                <a:solidFill>
                  <a:schemeClr val="lt1"/>
                </a:solidFill>
                <a:latin typeface="Century Gothic"/>
                <a:ea typeface="Century Gothic"/>
                <a:cs typeface="Century Gothic"/>
                <a:sym typeface="Century Gothic"/>
              </a:endParaRPr>
            </a:p>
            <a:p>
              <a:pPr indent="0" lvl="0" marL="0" marR="0" rtl="0" algn="l">
                <a:lnSpc>
                  <a:spcPct val="90000"/>
                </a:lnSpc>
                <a:spcBef>
                  <a:spcPts val="700"/>
                </a:spcBef>
                <a:spcAft>
                  <a:spcPts val="0"/>
                </a:spcAft>
                <a:buClr>
                  <a:srgbClr val="FFFF00"/>
                </a:buClr>
                <a:buSzPts val="2000"/>
                <a:buFont typeface="Century Gothic"/>
                <a:buNone/>
              </a:pPr>
              <a:r>
                <a:t/>
              </a:r>
              <a:endParaRPr sz="2000">
                <a:solidFill>
                  <a:schemeClr val="lt1"/>
                </a:solidFill>
                <a:latin typeface="Century Gothic"/>
                <a:ea typeface="Century Gothic"/>
                <a:cs typeface="Century Gothic"/>
                <a:sym typeface="Century Gothic"/>
              </a:endParaRPr>
            </a:p>
          </p:txBody>
        </p:sp>
        <p:cxnSp>
          <p:nvCxnSpPr>
            <p:cNvPr id="309" name="Google Shape;309;p10"/>
            <p:cNvCxnSpPr/>
            <p:nvPr/>
          </p:nvCxnSpPr>
          <p:spPr>
            <a:xfrm>
              <a:off x="0" y="1725509"/>
              <a:ext cx="6243991" cy="0"/>
            </a:xfrm>
            <a:prstGeom prst="straightConnector1">
              <a:avLst/>
            </a:prstGeom>
            <a:gradFill>
              <a:gsLst>
                <a:gs pos="0">
                  <a:srgbClr val="7D7D7D"/>
                </a:gs>
                <a:gs pos="100000">
                  <a:srgbClr val="555555"/>
                </a:gs>
              </a:gsLst>
              <a:lin ang="5400000" scaled="0"/>
            </a:gradFill>
            <a:ln cap="rnd" cmpd="sng" w="9525">
              <a:solidFill>
                <a:schemeClr val="accent1"/>
              </a:solidFill>
              <a:prstDash val="solid"/>
              <a:round/>
              <a:headEnd len="sm" w="sm" type="none"/>
              <a:tailEnd len="sm" w="sm" type="none"/>
            </a:ln>
          </p:spPr>
        </p:cxnSp>
        <p:sp>
          <p:nvSpPr>
            <p:cNvPr id="310" name="Google Shape;310;p10"/>
            <p:cNvSpPr/>
            <p:nvPr/>
          </p:nvSpPr>
          <p:spPr>
            <a:xfrm>
              <a:off x="0" y="1932320"/>
              <a:ext cx="6243991" cy="7072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txBox="1"/>
            <p:nvPr/>
          </p:nvSpPr>
          <p:spPr>
            <a:xfrm>
              <a:off x="0" y="1857819"/>
              <a:ext cx="6243900" cy="707400"/>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rgbClr val="FFFF00"/>
                </a:buClr>
                <a:buSzPts val="1900"/>
                <a:buFont typeface="Century Gothic"/>
                <a:buNone/>
              </a:pPr>
              <a:r>
                <a:rPr lang="en-US" sz="2000">
                  <a:solidFill>
                    <a:srgbClr val="FFFF00"/>
                  </a:solidFill>
                  <a:latin typeface="Century Gothic"/>
                  <a:ea typeface="Century Gothic"/>
                  <a:cs typeface="Century Gothic"/>
                  <a:sym typeface="Century Gothic"/>
                </a:rPr>
                <a:t>Computational efficiency </a:t>
              </a:r>
              <a:r>
                <a:rPr lang="en-US" sz="2000">
                  <a:solidFill>
                    <a:schemeClr val="lt1"/>
                  </a:solidFill>
                  <a:latin typeface="Century Gothic"/>
                  <a:ea typeface="Century Gothic"/>
                  <a:cs typeface="Century Gothic"/>
                  <a:sym typeface="Century Gothic"/>
                </a:rPr>
                <a:t>,</a:t>
              </a:r>
              <a:r>
                <a:rPr lang="en-US" sz="2000">
                  <a:solidFill>
                    <a:srgbClr val="FFFF00"/>
                  </a:solidFill>
                  <a:latin typeface="Century Gothic"/>
                  <a:ea typeface="Century Gothic"/>
                  <a:cs typeface="Century Gothic"/>
                  <a:sym typeface="Century Gothic"/>
                </a:rPr>
                <a:t>cost</a:t>
              </a:r>
              <a:r>
                <a:rPr lang="en-US" sz="2000">
                  <a:solidFill>
                    <a:schemeClr val="lt1"/>
                  </a:solidFill>
                  <a:latin typeface="Century Gothic"/>
                  <a:ea typeface="Century Gothic"/>
                  <a:cs typeface="Century Gothic"/>
                  <a:sym typeface="Century Gothic"/>
                </a:rPr>
                <a:t>, and </a:t>
              </a:r>
              <a:r>
                <a:rPr lang="en-US" sz="2000">
                  <a:solidFill>
                    <a:srgbClr val="FFFF00"/>
                  </a:solidFill>
                  <a:latin typeface="Century Gothic"/>
                  <a:ea typeface="Century Gothic"/>
                  <a:cs typeface="Century Gothic"/>
                  <a:sym typeface="Century Gothic"/>
                </a:rPr>
                <a:t>usability</a:t>
              </a:r>
              <a:r>
                <a:rPr lang="en-US" sz="2000">
                  <a:solidFill>
                    <a:schemeClr val="lt1"/>
                  </a:solidFill>
                  <a:latin typeface="Century Gothic"/>
                  <a:ea typeface="Century Gothic"/>
                  <a:cs typeface="Century Gothic"/>
                  <a:sym typeface="Century Gothic"/>
                </a:rPr>
                <a:t> of LLMs in an industrial workflow.</a:t>
              </a:r>
              <a:endParaRPr sz="2000">
                <a:solidFill>
                  <a:schemeClr val="lt1"/>
                </a:solidFill>
                <a:latin typeface="Century Gothic"/>
                <a:ea typeface="Century Gothic"/>
                <a:cs typeface="Century Gothic"/>
                <a:sym typeface="Century Gothic"/>
              </a:endParaRPr>
            </a:p>
          </p:txBody>
        </p:sp>
        <p:cxnSp>
          <p:nvCxnSpPr>
            <p:cNvPr id="312" name="Google Shape;312;p10"/>
            <p:cNvCxnSpPr/>
            <p:nvPr/>
          </p:nvCxnSpPr>
          <p:spPr>
            <a:xfrm>
              <a:off x="0" y="2783485"/>
              <a:ext cx="6243900" cy="0"/>
            </a:xfrm>
            <a:prstGeom prst="straightConnector1">
              <a:avLst/>
            </a:prstGeom>
            <a:gradFill>
              <a:gsLst>
                <a:gs pos="0">
                  <a:srgbClr val="7D7D7D"/>
                </a:gs>
                <a:gs pos="100000">
                  <a:srgbClr val="555555"/>
                </a:gs>
              </a:gsLst>
              <a:lin ang="5400000" scaled="0"/>
            </a:gradFill>
            <a:ln cap="rnd" cmpd="sng" w="9525">
              <a:solidFill>
                <a:schemeClr val="accent1"/>
              </a:solidFill>
              <a:prstDash val="solid"/>
              <a:round/>
              <a:headEnd len="sm" w="sm" type="none"/>
              <a:tailEnd len="sm" w="sm" type="none"/>
            </a:ln>
          </p:spPr>
        </p:cxnSp>
        <p:sp>
          <p:nvSpPr>
            <p:cNvPr id="313" name="Google Shape;313;p10"/>
            <p:cNvSpPr/>
            <p:nvPr/>
          </p:nvSpPr>
          <p:spPr>
            <a:xfrm>
              <a:off x="0" y="2857280"/>
              <a:ext cx="6243991" cy="7072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txBox="1"/>
            <p:nvPr/>
          </p:nvSpPr>
          <p:spPr>
            <a:xfrm>
              <a:off x="0" y="2857280"/>
              <a:ext cx="6243900" cy="7074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FFC000"/>
                </a:buClr>
                <a:buSzPts val="2400"/>
                <a:buFont typeface="Century Gothic"/>
                <a:buNone/>
              </a:pPr>
              <a:r>
                <a:rPr b="1" lang="en-US" sz="2400" u="sng">
                  <a:solidFill>
                    <a:srgbClr val="FFC000"/>
                  </a:solidFill>
                  <a:latin typeface="Century Gothic"/>
                  <a:ea typeface="Century Gothic"/>
                  <a:cs typeface="Century Gothic"/>
                  <a:sym typeface="Century Gothic"/>
                </a:rPr>
                <a:t>Business impact</a:t>
              </a:r>
              <a:endParaRPr b="1" sz="2400" u="sng">
                <a:solidFill>
                  <a:srgbClr val="FFC000"/>
                </a:solidFill>
                <a:latin typeface="Century Gothic"/>
                <a:ea typeface="Century Gothic"/>
                <a:cs typeface="Century Gothic"/>
                <a:sym typeface="Century Gothic"/>
              </a:endParaRPr>
            </a:p>
          </p:txBody>
        </p:sp>
        <p:cxnSp>
          <p:nvCxnSpPr>
            <p:cNvPr id="315" name="Google Shape;315;p10"/>
            <p:cNvCxnSpPr/>
            <p:nvPr/>
          </p:nvCxnSpPr>
          <p:spPr>
            <a:xfrm>
              <a:off x="0" y="3441513"/>
              <a:ext cx="6243991" cy="0"/>
            </a:xfrm>
            <a:prstGeom prst="straightConnector1">
              <a:avLst/>
            </a:prstGeom>
            <a:gradFill>
              <a:gsLst>
                <a:gs pos="0">
                  <a:srgbClr val="7D7D7D"/>
                </a:gs>
                <a:gs pos="100000">
                  <a:srgbClr val="555555"/>
                </a:gs>
              </a:gsLst>
              <a:lin ang="5400000" scaled="0"/>
            </a:gradFill>
            <a:ln cap="rnd" cmpd="sng" w="9525">
              <a:solidFill>
                <a:schemeClr val="accent1"/>
              </a:solidFill>
              <a:prstDash val="solid"/>
              <a:round/>
              <a:headEnd len="sm" w="sm" type="none"/>
              <a:tailEnd len="sm" w="sm" type="none"/>
            </a:ln>
          </p:spPr>
        </p:cxnSp>
        <p:sp>
          <p:nvSpPr>
            <p:cNvPr id="316" name="Google Shape;316;p10"/>
            <p:cNvSpPr/>
            <p:nvPr/>
          </p:nvSpPr>
          <p:spPr>
            <a:xfrm>
              <a:off x="0" y="3499236"/>
              <a:ext cx="6237894" cy="11484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txBox="1"/>
            <p:nvPr/>
          </p:nvSpPr>
          <p:spPr>
            <a:xfrm>
              <a:off x="0" y="3499236"/>
              <a:ext cx="6237894" cy="1148476"/>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entury Gothic"/>
                <a:buNone/>
              </a:pPr>
              <a:r>
                <a:rPr lang="en-US" sz="2000">
                  <a:solidFill>
                    <a:schemeClr val="lt1"/>
                  </a:solidFill>
                  <a:latin typeface="Century Gothic"/>
                  <a:ea typeface="Century Gothic"/>
                  <a:cs typeface="Century Gothic"/>
                  <a:sym typeface="Century Gothic"/>
                </a:rPr>
                <a:t>Explore</a:t>
              </a:r>
              <a:r>
                <a:rPr lang="en-US" sz="2000">
                  <a:solidFill>
                    <a:schemeClr val="lt1"/>
                  </a:solidFill>
                  <a:latin typeface="Century Gothic"/>
                  <a:ea typeface="Century Gothic"/>
                  <a:cs typeface="Century Gothic"/>
                  <a:sym typeface="Century Gothic"/>
                </a:rPr>
                <a:t> the usage of </a:t>
              </a:r>
              <a:r>
                <a:rPr lang="en-US" sz="2000">
                  <a:solidFill>
                    <a:srgbClr val="00B0F0"/>
                  </a:solidFill>
                  <a:latin typeface="Century Gothic"/>
                  <a:ea typeface="Century Gothic"/>
                  <a:cs typeface="Century Gothic"/>
                  <a:sym typeface="Century Gothic"/>
                </a:rPr>
                <a:t>fore-front LLMs </a:t>
              </a:r>
              <a:r>
                <a:rPr lang="en-US" sz="2000">
                  <a:solidFill>
                    <a:schemeClr val="lt1"/>
                  </a:solidFill>
                  <a:latin typeface="Century Gothic"/>
                  <a:ea typeface="Century Gothic"/>
                  <a:cs typeface="Century Gothic"/>
                  <a:sym typeface="Century Gothic"/>
                </a:rPr>
                <a:t>models &amp; techniques in time series analysis tasks</a:t>
              </a:r>
              <a:endParaRPr sz="2000">
                <a:solidFill>
                  <a:schemeClr val="lt1"/>
                </a:solidFill>
                <a:latin typeface="Century Gothic"/>
                <a:ea typeface="Century Gothic"/>
                <a:cs typeface="Century Gothic"/>
                <a:sym typeface="Century Gothic"/>
              </a:endParaRPr>
            </a:p>
          </p:txBody>
        </p:sp>
        <p:cxnSp>
          <p:nvCxnSpPr>
            <p:cNvPr id="318" name="Google Shape;318;p10"/>
            <p:cNvCxnSpPr/>
            <p:nvPr/>
          </p:nvCxnSpPr>
          <p:spPr>
            <a:xfrm>
              <a:off x="0" y="4298574"/>
              <a:ext cx="6243991" cy="0"/>
            </a:xfrm>
            <a:prstGeom prst="straightConnector1">
              <a:avLst/>
            </a:prstGeom>
            <a:gradFill>
              <a:gsLst>
                <a:gs pos="0">
                  <a:srgbClr val="7D7D7D"/>
                </a:gs>
                <a:gs pos="100000">
                  <a:srgbClr val="555555"/>
                </a:gs>
              </a:gsLst>
              <a:lin ang="5400000" scaled="0"/>
            </a:gradFill>
            <a:ln cap="rnd" cmpd="sng" w="9525">
              <a:solidFill>
                <a:schemeClr val="accent1"/>
              </a:solidFill>
              <a:prstDash val="solid"/>
              <a:round/>
              <a:headEnd len="sm" w="sm" type="none"/>
              <a:tailEnd len="sm" w="sm" type="none"/>
            </a:ln>
          </p:spPr>
        </p:cxnSp>
        <p:sp>
          <p:nvSpPr>
            <p:cNvPr id="319" name="Google Shape;319;p10"/>
            <p:cNvSpPr/>
            <p:nvPr/>
          </p:nvSpPr>
          <p:spPr>
            <a:xfrm>
              <a:off x="0" y="4288514"/>
              <a:ext cx="6237894" cy="12798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
            <p:cNvSpPr txBox="1"/>
            <p:nvPr/>
          </p:nvSpPr>
          <p:spPr>
            <a:xfrm>
              <a:off x="0" y="4288514"/>
              <a:ext cx="6237894" cy="1279893"/>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B0F0"/>
                </a:buClr>
                <a:buSzPts val="2000"/>
                <a:buFont typeface="Century Gothic"/>
                <a:buNone/>
              </a:pPr>
              <a:r>
                <a:rPr lang="en-US" sz="2000">
                  <a:solidFill>
                    <a:srgbClr val="00B0F0"/>
                  </a:solidFill>
                  <a:latin typeface="Century Gothic"/>
                  <a:ea typeface="Century Gothic"/>
                  <a:cs typeface="Century Gothic"/>
                  <a:sym typeface="Century Gothic"/>
                </a:rPr>
                <a:t>Reduce manual effort </a:t>
              </a:r>
              <a:r>
                <a:rPr lang="en-US" sz="2000">
                  <a:solidFill>
                    <a:schemeClr val="lt1"/>
                  </a:solidFill>
                  <a:latin typeface="Century Gothic"/>
                  <a:ea typeface="Century Gothic"/>
                  <a:cs typeface="Century Gothic"/>
                  <a:sym typeface="Century Gothic"/>
                </a:rPr>
                <a:t>in coding in industrial applications.</a:t>
              </a:r>
              <a:endParaRPr sz="2000">
                <a:solidFill>
                  <a:schemeClr val="lt1"/>
                </a:solidFill>
                <a:latin typeface="Century Gothic"/>
                <a:ea typeface="Century Gothic"/>
                <a:cs typeface="Century Gothic"/>
                <a:sym typeface="Century Gothic"/>
              </a:endParaRPr>
            </a:p>
          </p:txBody>
        </p:sp>
      </p:grpSp>
    </p:spTree>
  </p:cSld>
  <p:clrMapOvr>
    <a:masterClrMapping/>
  </p:clrMapOvr>
  <mc:AlternateContent>
    <mc:Choice Requires="p14">
      <p:transition spd="med">
        <p14:prism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80000">
              <a:srgbClr val="FFFFFF"/>
            </a:gs>
            <a:gs pos="100000">
              <a:srgbClr val="BBBBBB"/>
            </a:gs>
          </a:gsLst>
          <a:lin ang="5400012" scaled="0"/>
        </a:gradFill>
      </p:bgPr>
    </p:bg>
    <p:spTree>
      <p:nvGrpSpPr>
        <p:cNvPr id="324" name="Shape 324"/>
        <p:cNvGrpSpPr/>
        <p:nvPr/>
      </p:nvGrpSpPr>
      <p:grpSpPr>
        <a:xfrm>
          <a:off x="0" y="0"/>
          <a:ext cx="0" cy="0"/>
          <a:chOff x="0" y="0"/>
          <a:chExt cx="0" cy="0"/>
        </a:xfrm>
      </p:grpSpPr>
      <p:sp>
        <p:nvSpPr>
          <p:cNvPr id="325" name="Google Shape;325;g3528dac6e45_2_0"/>
          <p:cNvSpPr/>
          <p:nvPr/>
        </p:nvSpPr>
        <p:spPr>
          <a:xfrm>
            <a:off x="0" y="-1"/>
            <a:ext cx="12192000" cy="6858000"/>
          </a:xfrm>
          <a:prstGeom prst="rect">
            <a:avLst/>
          </a:prstGeom>
          <a:gradFill>
            <a:gsLst>
              <a:gs pos="0">
                <a:srgbClr val="FFFFFF"/>
              </a:gs>
              <a:gs pos="80000">
                <a:srgbClr val="FFFFFF"/>
              </a:gs>
              <a:gs pos="100000">
                <a:srgbClr val="BBBBBB"/>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26" name="Google Shape;326;g3528dac6e45_2_0"/>
          <p:cNvSpPr/>
          <p:nvPr/>
        </p:nvSpPr>
        <p:spPr>
          <a:xfrm>
            <a:off x="0" y="-1"/>
            <a:ext cx="12192000" cy="2270840"/>
          </a:xfrm>
          <a:custGeom>
            <a:rect b="b" l="l" r="r" t="t"/>
            <a:pathLst>
              <a:path extrusionOk="0" h="2270840" w="1219200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blipFill rotWithShape="1">
            <a:blip r:embed="rId3">
              <a:alphaModFix/>
            </a:blip>
            <a:stretch>
              <a:fillRect b="0" l="0" r="0" t="0"/>
            </a:stretch>
          </a:blipFill>
          <a:ln cap="flat" cmpd="sng" w="44450">
            <a:solidFill>
              <a:schemeClr val="lt2">
                <a:alpha val="64709"/>
              </a:schemeClr>
            </a:solidFill>
            <a:prstDash val="solid"/>
            <a:round/>
            <a:headEnd len="sm" w="sm" type="none"/>
            <a:tailEnd len="sm" w="sm" type="none"/>
          </a:ln>
          <a:effectLst>
            <a:outerShdw blurRad="50800" rotWithShape="0" algn="t" dir="5400000" dist="38100">
              <a:srgbClr val="000000">
                <a:alpha val="4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27" name="Google Shape;327;g3528dac6e45_2_0"/>
          <p:cNvSpPr txBox="1"/>
          <p:nvPr>
            <p:ph type="title"/>
          </p:nvPr>
        </p:nvSpPr>
        <p:spPr>
          <a:xfrm>
            <a:off x="1141413" y="609600"/>
            <a:ext cx="9906000" cy="1065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entury Gothic"/>
              <a:buNone/>
            </a:pPr>
            <a:r>
              <a:rPr b="1" lang="en-US" u="sng">
                <a:solidFill>
                  <a:schemeClr val="lt1"/>
                </a:solidFill>
              </a:rPr>
              <a:t>MODEL EVALUATION</a:t>
            </a:r>
            <a:endParaRPr>
              <a:solidFill>
                <a:schemeClr val="lt1"/>
              </a:solidFill>
            </a:endParaRPr>
          </a:p>
          <a:p>
            <a:pPr indent="0" lvl="0" marL="0" rtl="0" algn="ctr">
              <a:spcBef>
                <a:spcPts val="0"/>
              </a:spcBef>
              <a:spcAft>
                <a:spcPts val="0"/>
              </a:spcAft>
              <a:buClr>
                <a:srgbClr val="E5E5DA"/>
              </a:buClr>
              <a:buSzPts val="3200"/>
              <a:buFont typeface="Century Gothic"/>
              <a:buNone/>
            </a:pPr>
            <a:r>
              <a:t/>
            </a:r>
            <a:endParaRPr b="1" u="sng">
              <a:solidFill>
                <a:srgbClr val="E5E5DA"/>
              </a:solidFill>
            </a:endParaRPr>
          </a:p>
        </p:txBody>
      </p:sp>
      <p:grpSp>
        <p:nvGrpSpPr>
          <p:cNvPr id="328" name="Google Shape;328;g3528dac6e45_2_0"/>
          <p:cNvGrpSpPr/>
          <p:nvPr/>
        </p:nvGrpSpPr>
        <p:grpSpPr>
          <a:xfrm>
            <a:off x="234775" y="2507203"/>
            <a:ext cx="11697787" cy="3432731"/>
            <a:chOff x="0" y="247271"/>
            <a:chExt cx="10784352" cy="2400847"/>
          </a:xfrm>
        </p:grpSpPr>
        <p:sp>
          <p:nvSpPr>
            <p:cNvPr id="329" name="Google Shape;329;g3528dac6e45_2_0"/>
            <p:cNvSpPr/>
            <p:nvPr/>
          </p:nvSpPr>
          <p:spPr>
            <a:xfrm>
              <a:off x="0" y="284665"/>
              <a:ext cx="10711500" cy="574800"/>
            </a:xfrm>
            <a:prstGeom prst="roundRect">
              <a:avLst>
                <a:gd fmla="val 10000" name="adj"/>
              </a:avLst>
            </a:prstGeom>
            <a:solidFill>
              <a:srgbClr val="D4D4D4"/>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3528dac6e45_2_0"/>
            <p:cNvSpPr/>
            <p:nvPr/>
          </p:nvSpPr>
          <p:spPr>
            <a:xfrm>
              <a:off x="127161" y="349847"/>
              <a:ext cx="370200" cy="277500"/>
            </a:xfrm>
            <a:prstGeom prst="rect">
              <a:avLst/>
            </a:prstGeom>
            <a:blipFill rotWithShape="1">
              <a:blip r:embed="rId4">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528dac6e45_2_0"/>
            <p:cNvSpPr/>
            <p:nvPr/>
          </p:nvSpPr>
          <p:spPr>
            <a:xfrm>
              <a:off x="485743" y="255265"/>
              <a:ext cx="10066500" cy="708300"/>
            </a:xfrm>
            <a:prstGeom prst="rect">
              <a:avLst/>
            </a:prstGeom>
            <a:no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3528dac6e45_2_0"/>
            <p:cNvSpPr txBox="1"/>
            <p:nvPr/>
          </p:nvSpPr>
          <p:spPr>
            <a:xfrm>
              <a:off x="717852" y="247271"/>
              <a:ext cx="10066500" cy="708300"/>
            </a:xfrm>
            <a:prstGeom prst="rect">
              <a:avLst/>
            </a:prstGeom>
            <a:noFill/>
            <a:ln>
              <a:noFill/>
            </a:ln>
          </p:spPr>
          <p:txBody>
            <a:bodyPr anchorCtr="0" anchor="ctr" bIns="74950" lIns="74950" spcFirstLastPara="1" rIns="74950" wrap="square" tIns="74950">
              <a:noAutofit/>
            </a:bodyPr>
            <a:lstStyle/>
            <a:p>
              <a:pPr indent="0" lvl="0" marL="0" rtl="0" algn="l">
                <a:spcBef>
                  <a:spcPts val="0"/>
                </a:spcBef>
                <a:spcAft>
                  <a:spcPts val="0"/>
                </a:spcAft>
                <a:buNone/>
              </a:pPr>
              <a:r>
                <a:rPr lang="en-US" sz="2200">
                  <a:solidFill>
                    <a:schemeClr val="dk1"/>
                  </a:solidFill>
                  <a:latin typeface="Century Gothic"/>
                  <a:ea typeface="Century Gothic"/>
                  <a:cs typeface="Century Gothic"/>
                  <a:sym typeface="Century Gothic"/>
                </a:rPr>
                <a:t>Describe </a:t>
              </a:r>
              <a:r>
                <a:rPr b="1" lang="en-US" sz="2200">
                  <a:solidFill>
                    <a:srgbClr val="00B0F0"/>
                  </a:solidFill>
                  <a:latin typeface="Century Gothic"/>
                  <a:ea typeface="Century Gothic"/>
                  <a:cs typeface="Century Gothic"/>
                  <a:sym typeface="Century Gothic"/>
                </a:rPr>
                <a:t>how to test each of 4 tasks</a:t>
              </a:r>
              <a:r>
                <a:rPr lang="en-US" sz="2200">
                  <a:solidFill>
                    <a:schemeClr val="dk1"/>
                  </a:solidFill>
                  <a:latin typeface="Century Gothic"/>
                  <a:ea typeface="Century Gothic"/>
                  <a:cs typeface="Century Gothic"/>
                  <a:sym typeface="Century Gothic"/>
                </a:rPr>
                <a:t> (explain the difference between Chronos and others during evaluation); describe </a:t>
              </a:r>
              <a:r>
                <a:rPr b="1" lang="en-US" sz="2200">
                  <a:solidFill>
                    <a:srgbClr val="00B0F0"/>
                  </a:solidFill>
                  <a:latin typeface="Century Gothic"/>
                  <a:ea typeface="Century Gothic"/>
                  <a:cs typeface="Century Gothic"/>
                  <a:sym typeface="Century Gothic"/>
                </a:rPr>
                <a:t>test data</a:t>
              </a:r>
              <a:r>
                <a:rPr lang="en-US" sz="2200">
                  <a:solidFill>
                    <a:schemeClr val="dk1"/>
                  </a:solidFill>
                  <a:latin typeface="Century Gothic"/>
                  <a:ea typeface="Century Gothic"/>
                  <a:cs typeface="Century Gothic"/>
                  <a:sym typeface="Century Gothic"/>
                </a:rPr>
                <a:t>; </a:t>
              </a:r>
              <a:r>
                <a:rPr b="1" lang="en-US" sz="2200">
                  <a:solidFill>
                    <a:srgbClr val="00B0F0"/>
                  </a:solidFill>
                  <a:latin typeface="Century Gothic"/>
                  <a:ea typeface="Century Gothic"/>
                  <a:cs typeface="Century Gothic"/>
                  <a:sym typeface="Century Gothic"/>
                </a:rPr>
                <a:t>evaluation metric</a:t>
              </a:r>
              <a:endParaRPr b="1" sz="2200">
                <a:solidFill>
                  <a:srgbClr val="00B0F0"/>
                </a:solidFill>
                <a:latin typeface="Century Gothic"/>
                <a:ea typeface="Century Gothic"/>
                <a:cs typeface="Century Gothic"/>
                <a:sym typeface="Century Gothic"/>
              </a:endParaRPr>
            </a:p>
          </p:txBody>
        </p:sp>
        <p:sp>
          <p:nvSpPr>
            <p:cNvPr id="333" name="Google Shape;333;g3528dac6e45_2_0"/>
            <p:cNvSpPr/>
            <p:nvPr/>
          </p:nvSpPr>
          <p:spPr>
            <a:xfrm>
              <a:off x="0" y="1193264"/>
              <a:ext cx="10711500" cy="420300"/>
            </a:xfrm>
            <a:prstGeom prst="roundRect">
              <a:avLst>
                <a:gd fmla="val 10000" name="adj"/>
              </a:avLst>
            </a:prstGeom>
            <a:solidFill>
              <a:srgbClr val="D4D4D4"/>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3528dac6e45_2_0"/>
            <p:cNvSpPr/>
            <p:nvPr/>
          </p:nvSpPr>
          <p:spPr>
            <a:xfrm>
              <a:off x="127161" y="1287853"/>
              <a:ext cx="370200" cy="277500"/>
            </a:xfrm>
            <a:prstGeom prst="rect">
              <a:avLst/>
            </a:prstGeom>
            <a:blipFill rotWithShape="1">
              <a:blip r:embed="rId5">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528dac6e45_2_0"/>
            <p:cNvSpPr/>
            <p:nvPr/>
          </p:nvSpPr>
          <p:spPr>
            <a:xfrm>
              <a:off x="497421" y="1050324"/>
              <a:ext cx="10067100" cy="708300"/>
            </a:xfrm>
            <a:prstGeom prst="rect">
              <a:avLst/>
            </a:prstGeom>
            <a:no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3528dac6e45_2_0"/>
            <p:cNvSpPr txBox="1"/>
            <p:nvPr/>
          </p:nvSpPr>
          <p:spPr>
            <a:xfrm>
              <a:off x="717858" y="1045493"/>
              <a:ext cx="9803700" cy="708300"/>
            </a:xfrm>
            <a:prstGeom prst="rect">
              <a:avLst/>
            </a:prstGeom>
            <a:noFill/>
            <a:ln>
              <a:noFill/>
            </a:ln>
          </p:spPr>
          <p:txBody>
            <a:bodyPr anchorCtr="0" anchor="ctr" bIns="74950" lIns="74950" spcFirstLastPara="1" rIns="74950" wrap="square" tIns="74950">
              <a:noAutofit/>
            </a:bodyPr>
            <a:lstStyle/>
            <a:p>
              <a:pPr indent="0" lvl="0" marL="0" rtl="0" algn="l">
                <a:spcBef>
                  <a:spcPts val="1000"/>
                </a:spcBef>
                <a:spcAft>
                  <a:spcPts val="0"/>
                </a:spcAft>
                <a:buNone/>
              </a:pPr>
              <a:r>
                <a:rPr lang="en-US" sz="2200">
                  <a:solidFill>
                    <a:schemeClr val="dk1"/>
                  </a:solidFill>
                  <a:latin typeface="Century Gothic"/>
                  <a:ea typeface="Century Gothic"/>
                  <a:cs typeface="Century Gothic"/>
                  <a:sym typeface="Century Gothic"/>
                </a:rPr>
                <a:t>Explain </a:t>
              </a:r>
              <a:r>
                <a:rPr b="1" lang="en-US" sz="2200">
                  <a:solidFill>
                    <a:srgbClr val="FF0000"/>
                  </a:solidFill>
                  <a:latin typeface="Century Gothic"/>
                  <a:ea typeface="Century Gothic"/>
                  <a:cs typeface="Century Gothic"/>
                  <a:sym typeface="Century Gothic"/>
                </a:rPr>
                <a:t>test result</a:t>
              </a:r>
              <a:r>
                <a:rPr lang="en-US" sz="2200">
                  <a:solidFill>
                    <a:schemeClr val="dk1"/>
                  </a:solidFill>
                  <a:latin typeface="Century Gothic"/>
                  <a:ea typeface="Century Gothic"/>
                  <a:cs typeface="Century Gothic"/>
                  <a:sym typeface="Century Gothic"/>
                </a:rPr>
                <a:t> for each task, each model, visualization and analysis</a:t>
              </a:r>
              <a:endParaRPr b="1" sz="2200">
                <a:solidFill>
                  <a:schemeClr val="dk1"/>
                </a:solidFill>
                <a:latin typeface="Century Gothic"/>
                <a:ea typeface="Century Gothic"/>
                <a:cs typeface="Century Gothic"/>
                <a:sym typeface="Century Gothic"/>
              </a:endParaRPr>
            </a:p>
          </p:txBody>
        </p:sp>
        <p:sp>
          <p:nvSpPr>
            <p:cNvPr id="337" name="Google Shape;337;g3528dac6e45_2_0"/>
            <p:cNvSpPr/>
            <p:nvPr/>
          </p:nvSpPr>
          <p:spPr>
            <a:xfrm>
              <a:off x="0" y="2015369"/>
              <a:ext cx="10711500" cy="420300"/>
            </a:xfrm>
            <a:prstGeom prst="roundRect">
              <a:avLst>
                <a:gd fmla="val 10000" name="adj"/>
              </a:avLst>
            </a:prstGeom>
            <a:solidFill>
              <a:srgbClr val="D4D4D4"/>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528dac6e45_2_0"/>
            <p:cNvSpPr/>
            <p:nvPr/>
          </p:nvSpPr>
          <p:spPr>
            <a:xfrm>
              <a:off x="127160" y="2109942"/>
              <a:ext cx="302100" cy="231300"/>
            </a:xfrm>
            <a:prstGeom prst="rect">
              <a:avLst/>
            </a:prstGeom>
            <a:blipFill rotWithShape="1">
              <a:blip r:embed="rId6">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528dac6e45_2_0"/>
            <p:cNvSpPr/>
            <p:nvPr/>
          </p:nvSpPr>
          <p:spPr>
            <a:xfrm>
              <a:off x="485743" y="1939818"/>
              <a:ext cx="10067100" cy="708300"/>
            </a:xfrm>
            <a:prstGeom prst="rect">
              <a:avLst/>
            </a:prstGeom>
            <a:no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528dac6e45_2_0"/>
            <p:cNvSpPr txBox="1"/>
            <p:nvPr/>
          </p:nvSpPr>
          <p:spPr>
            <a:xfrm>
              <a:off x="717858" y="1881862"/>
              <a:ext cx="9834900" cy="708300"/>
            </a:xfrm>
            <a:prstGeom prst="rect">
              <a:avLst/>
            </a:prstGeom>
            <a:noFill/>
            <a:ln>
              <a:noFill/>
            </a:ln>
          </p:spPr>
          <p:txBody>
            <a:bodyPr anchorCtr="0" anchor="ctr" bIns="74950" lIns="74950" spcFirstLastPara="1" rIns="74950" wrap="square" tIns="74950">
              <a:noAutofit/>
            </a:bodyPr>
            <a:lstStyle/>
            <a:p>
              <a:pPr indent="0" lvl="0" marL="0" rtl="0" algn="l">
                <a:spcBef>
                  <a:spcPts val="1000"/>
                </a:spcBef>
                <a:spcAft>
                  <a:spcPts val="0"/>
                </a:spcAft>
                <a:buNone/>
              </a:pPr>
              <a:r>
                <a:rPr b="1" lang="en-US" sz="2200">
                  <a:solidFill>
                    <a:srgbClr val="00B050"/>
                  </a:solidFill>
                  <a:latin typeface="Century Gothic"/>
                  <a:ea typeface="Century Gothic"/>
                  <a:cs typeface="Century Gothic"/>
                  <a:sym typeface="Century Gothic"/>
                </a:rPr>
                <a:t>Model comparison</a:t>
              </a:r>
              <a:r>
                <a:rPr lang="en-US" sz="2200">
                  <a:solidFill>
                    <a:schemeClr val="dk1"/>
                  </a:solidFill>
                  <a:latin typeface="Century Gothic"/>
                  <a:ea typeface="Century Gothic"/>
                  <a:cs typeface="Century Gothic"/>
                  <a:sym typeface="Century Gothic"/>
                </a:rPr>
                <a:t>; also compare with </a:t>
              </a:r>
              <a:r>
                <a:rPr b="1" lang="en-US" sz="2200">
                  <a:solidFill>
                    <a:srgbClr val="00B050"/>
                  </a:solidFill>
                  <a:latin typeface="Century Gothic"/>
                  <a:ea typeface="Century Gothic"/>
                  <a:cs typeface="Century Gothic"/>
                  <a:sym typeface="Century Gothic"/>
                </a:rPr>
                <a:t>last semester team’s result</a:t>
              </a:r>
              <a:endParaRPr b="1" sz="2200">
                <a:solidFill>
                  <a:srgbClr val="00B050"/>
                </a:solidFill>
                <a:latin typeface="Century Gothic"/>
                <a:ea typeface="Century Gothic"/>
                <a:cs typeface="Century Gothic"/>
                <a:sym typeface="Century Gothic"/>
              </a:endParaRPr>
            </a:p>
          </p:txBody>
        </p:sp>
      </p:grpSp>
      <p:sp>
        <p:nvSpPr>
          <p:cNvPr id="341" name="Google Shape;341;g3528dac6e45_2_0"/>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2"/>
          <p:cNvSpPr txBox="1"/>
          <p:nvPr>
            <p:ph type="title"/>
          </p:nvPr>
        </p:nvSpPr>
        <p:spPr>
          <a:xfrm>
            <a:off x="1054914" y="26771"/>
            <a:ext cx="9906000" cy="76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b="1" lang="en-US" u="sng" cap="none">
                <a:solidFill>
                  <a:srgbClr val="E5E5DA"/>
                </a:solidFill>
              </a:rPr>
              <a:t>How to Evaluate the Models?</a:t>
            </a:r>
            <a:endParaRPr/>
          </a:p>
        </p:txBody>
      </p:sp>
      <p:sp>
        <p:nvSpPr>
          <p:cNvPr id="347" name="Google Shape;347;p12"/>
          <p:cNvSpPr txBox="1"/>
          <p:nvPr>
            <p:ph idx="1" type="body"/>
          </p:nvPr>
        </p:nvSpPr>
        <p:spPr>
          <a:xfrm>
            <a:off x="185350" y="766125"/>
            <a:ext cx="11706300" cy="5807700"/>
          </a:xfrm>
          <a:prstGeom prst="rect">
            <a:avLst/>
          </a:prstGeom>
          <a:noFill/>
          <a:ln>
            <a:noFill/>
          </a:ln>
        </p:spPr>
        <p:txBody>
          <a:bodyPr anchorCtr="0" anchor="ctr" bIns="45700" lIns="91425" spcFirstLastPara="1" rIns="91425" wrap="square" tIns="45700">
            <a:noAutofit/>
          </a:bodyPr>
          <a:lstStyle/>
          <a:p>
            <a:pPr indent="-63500" lvl="0" marL="57150" rtl="0" algn="l">
              <a:spcBef>
                <a:spcPts val="0"/>
              </a:spcBef>
              <a:spcAft>
                <a:spcPts val="0"/>
              </a:spcAft>
              <a:buSzPts val="2100"/>
              <a:buFont typeface="Noto Sans Symbols"/>
              <a:buChar char="➢"/>
            </a:pPr>
            <a:r>
              <a:rPr b="1" lang="en-US" sz="2100" u="sng" cap="none">
                <a:solidFill>
                  <a:srgbClr val="00B0F0"/>
                </a:solidFill>
              </a:rPr>
              <a:t>Threshold Exceedance</a:t>
            </a:r>
            <a:r>
              <a:rPr lang="en-US" sz="2100" cap="none">
                <a:solidFill>
                  <a:schemeClr val="lt1"/>
                </a:solidFill>
              </a:rPr>
              <a:t>:</a:t>
            </a:r>
            <a:endParaRPr sz="2100"/>
          </a:p>
          <a:p>
            <a:pPr indent="-349250" lvl="1" marL="514350" rtl="0" algn="l">
              <a:spcBef>
                <a:spcPts val="1000"/>
              </a:spcBef>
              <a:spcAft>
                <a:spcPts val="0"/>
              </a:spcAft>
              <a:buSzPts val="2100"/>
              <a:buChar char="○"/>
            </a:pPr>
            <a:r>
              <a:rPr lang="en-US" sz="2100" cap="none">
                <a:solidFill>
                  <a:srgbClr val="FFC000"/>
                </a:solidFill>
              </a:rPr>
              <a:t>Data</a:t>
            </a:r>
            <a:r>
              <a:rPr lang="en-US" sz="2100" cap="none">
                <a:solidFill>
                  <a:schemeClr val="lt1"/>
                </a:solidFill>
              </a:rPr>
              <a:t>: </a:t>
            </a:r>
            <a:r>
              <a:rPr lang="en-US" sz="2100" cap="none">
                <a:solidFill>
                  <a:srgbClr val="FFFF00"/>
                </a:solidFill>
              </a:rPr>
              <a:t>100 time series </a:t>
            </a:r>
            <a:r>
              <a:rPr lang="en-US" sz="2100" cap="none">
                <a:solidFill>
                  <a:schemeClr val="lt1"/>
                </a:solidFill>
              </a:rPr>
              <a:t>from </a:t>
            </a:r>
            <a:r>
              <a:rPr lang="en-US" sz="2100" cap="none">
                <a:solidFill>
                  <a:srgbClr val="FFFF00"/>
                </a:solidFill>
              </a:rPr>
              <a:t>PdM dataset</a:t>
            </a:r>
            <a:r>
              <a:rPr lang="en-US" sz="2100" cap="none">
                <a:solidFill>
                  <a:schemeClr val="lt1"/>
                </a:solidFill>
              </a:rPr>
              <a:t>, 25 each from: volt, rotate, pressure, vibration</a:t>
            </a:r>
            <a:endParaRPr sz="2100"/>
          </a:p>
          <a:p>
            <a:pPr indent="-349250" lvl="1" marL="514350" rtl="0" algn="l">
              <a:spcBef>
                <a:spcPts val="1000"/>
              </a:spcBef>
              <a:spcAft>
                <a:spcPts val="0"/>
              </a:spcAft>
              <a:buSzPts val="2100"/>
              <a:buChar char="○"/>
            </a:pPr>
            <a:r>
              <a:rPr lang="en-US" sz="2100" cap="none">
                <a:solidFill>
                  <a:srgbClr val="00B050"/>
                </a:solidFill>
              </a:rPr>
              <a:t>Chronos</a:t>
            </a:r>
            <a:r>
              <a:rPr lang="en-US" sz="2100" cap="none">
                <a:solidFill>
                  <a:schemeClr val="lt1"/>
                </a:solidFill>
              </a:rPr>
              <a:t> first 900 points to forecast next 100, </a:t>
            </a:r>
            <a:r>
              <a:rPr i="1" lang="en-US" sz="2100" u="sng" cap="none">
                <a:solidFill>
                  <a:srgbClr val="00FF00"/>
                </a:solidFill>
              </a:rPr>
              <a:t>Count exceedance</a:t>
            </a:r>
            <a:r>
              <a:rPr lang="en-US" sz="2100" cap="none">
                <a:solidFill>
                  <a:schemeClr val="lt1"/>
                </a:solidFill>
              </a:rPr>
              <a:t> on </a:t>
            </a:r>
            <a:r>
              <a:rPr lang="en-US" sz="2100" cap="none">
                <a:solidFill>
                  <a:srgbClr val="FFFF00"/>
                </a:solidFill>
              </a:rPr>
              <a:t>forecasted points</a:t>
            </a:r>
            <a:endParaRPr sz="2100"/>
          </a:p>
          <a:p>
            <a:pPr indent="-349250" lvl="1" marL="514350" rtl="0" algn="l">
              <a:spcBef>
                <a:spcPts val="1000"/>
              </a:spcBef>
              <a:spcAft>
                <a:spcPts val="0"/>
              </a:spcAft>
              <a:buSzPts val="2100"/>
              <a:buChar char="○"/>
            </a:pPr>
            <a:r>
              <a:rPr lang="en-US" sz="2100" cap="none">
                <a:solidFill>
                  <a:srgbClr val="00B050"/>
                </a:solidFill>
              </a:rPr>
              <a:t>Other LLMs </a:t>
            </a:r>
            <a:r>
              <a:rPr lang="en-US" sz="2100" cap="none">
                <a:solidFill>
                  <a:srgbClr val="FFFF00"/>
                </a:solidFill>
              </a:rPr>
              <a:t>Directly evaluate </a:t>
            </a:r>
            <a:r>
              <a:rPr lang="en-US" sz="2100" cap="none"/>
              <a:t>threshold from</a:t>
            </a:r>
            <a:r>
              <a:rPr lang="en-US" sz="2100" cap="none">
                <a:solidFill>
                  <a:schemeClr val="lt1"/>
                </a:solidFill>
              </a:rPr>
              <a:t> last 100 points of same series</a:t>
            </a:r>
            <a:endParaRPr sz="2100"/>
          </a:p>
          <a:p>
            <a:pPr indent="-349250" lvl="1" marL="514350" rtl="0" algn="l">
              <a:spcBef>
                <a:spcPts val="1000"/>
              </a:spcBef>
              <a:spcAft>
                <a:spcPts val="0"/>
              </a:spcAft>
              <a:buSzPts val="2100"/>
              <a:buChar char="○"/>
            </a:pPr>
            <a:r>
              <a:rPr lang="en-US" sz="2100" cap="none">
                <a:solidFill>
                  <a:srgbClr val="FFC000"/>
                </a:solidFill>
              </a:rPr>
              <a:t>Metric</a:t>
            </a:r>
            <a:r>
              <a:rPr lang="en-US" sz="2100" cap="none">
                <a:solidFill>
                  <a:schemeClr val="lt1"/>
                </a:solidFill>
              </a:rPr>
              <a:t>: Accuracy</a:t>
            </a:r>
            <a:endParaRPr sz="2100" cap="none">
              <a:solidFill>
                <a:schemeClr val="lt1"/>
              </a:solidFill>
            </a:endParaRPr>
          </a:p>
          <a:p>
            <a:pPr indent="0" lvl="0" marL="0" rtl="0" algn="l">
              <a:spcBef>
                <a:spcPts val="1000"/>
              </a:spcBef>
              <a:spcAft>
                <a:spcPts val="0"/>
              </a:spcAft>
              <a:buNone/>
            </a:pPr>
            <a:r>
              <a:t/>
            </a:r>
            <a:endParaRPr sz="2100" cap="none"/>
          </a:p>
          <a:p>
            <a:pPr indent="-63500" lvl="0" marL="57150" rtl="0" algn="l">
              <a:spcBef>
                <a:spcPts val="1000"/>
              </a:spcBef>
              <a:spcAft>
                <a:spcPts val="0"/>
              </a:spcAft>
              <a:buSzPts val="2100"/>
              <a:buFont typeface="Noto Sans Symbols"/>
              <a:buChar char="➢"/>
            </a:pPr>
            <a:r>
              <a:rPr b="1" lang="en-US" sz="2100" u="sng" cap="none">
                <a:solidFill>
                  <a:srgbClr val="00B0F0"/>
                </a:solidFill>
              </a:rPr>
              <a:t>Slope Calculation</a:t>
            </a:r>
            <a:r>
              <a:rPr lang="en-US" sz="2100" cap="none">
                <a:solidFill>
                  <a:schemeClr val="lt1"/>
                </a:solidFill>
              </a:rPr>
              <a:t>:</a:t>
            </a:r>
            <a:endParaRPr sz="2100"/>
          </a:p>
          <a:p>
            <a:pPr indent="-349250" lvl="1" marL="514350" rtl="0" algn="l">
              <a:spcBef>
                <a:spcPts val="1000"/>
              </a:spcBef>
              <a:spcAft>
                <a:spcPts val="0"/>
              </a:spcAft>
              <a:buSzPts val="2100"/>
              <a:buFont typeface="Arial"/>
              <a:buChar char="○"/>
            </a:pPr>
            <a:r>
              <a:rPr lang="en-US" sz="2100" cap="none">
                <a:solidFill>
                  <a:srgbClr val="FFC000"/>
                </a:solidFill>
              </a:rPr>
              <a:t>Data</a:t>
            </a:r>
            <a:r>
              <a:rPr lang="en-US" sz="2100" cap="none">
                <a:solidFill>
                  <a:schemeClr val="lt1"/>
                </a:solidFill>
              </a:rPr>
              <a:t>: </a:t>
            </a:r>
            <a:r>
              <a:rPr lang="en-US" sz="2100" cap="none">
                <a:solidFill>
                  <a:srgbClr val="FFFF00"/>
                </a:solidFill>
              </a:rPr>
              <a:t>same 100 time series</a:t>
            </a:r>
            <a:r>
              <a:rPr lang="en-US" sz="2100" cap="none">
                <a:solidFill>
                  <a:srgbClr val="FFFF00"/>
                </a:solidFill>
              </a:rPr>
              <a:t> </a:t>
            </a:r>
            <a:r>
              <a:rPr lang="en-US" sz="2100" cap="none">
                <a:solidFill>
                  <a:schemeClr val="lt1"/>
                </a:solidFill>
              </a:rPr>
              <a:t>as above</a:t>
            </a:r>
            <a:r>
              <a:rPr lang="en-US" sz="2100" cap="none">
                <a:solidFill>
                  <a:schemeClr val="lt1"/>
                </a:solidFill>
              </a:rPr>
              <a:t>, manually-modified linear trends for evaluation </a:t>
            </a:r>
            <a:endParaRPr sz="2100"/>
          </a:p>
          <a:p>
            <a:pPr indent="-349250" lvl="1" marL="514350" rtl="0" algn="l">
              <a:spcBef>
                <a:spcPts val="1000"/>
              </a:spcBef>
              <a:spcAft>
                <a:spcPts val="0"/>
              </a:spcAft>
              <a:buSzPts val="2100"/>
              <a:buFont typeface="Arial"/>
              <a:buChar char="○"/>
            </a:pPr>
            <a:r>
              <a:rPr lang="en-US" sz="2100" cap="none">
                <a:solidFill>
                  <a:srgbClr val="00B050"/>
                </a:solidFill>
              </a:rPr>
              <a:t>Chronos</a:t>
            </a:r>
            <a:r>
              <a:rPr lang="en-US" sz="2100" cap="none">
                <a:solidFill>
                  <a:schemeClr val="lt1"/>
                </a:solidFill>
              </a:rPr>
              <a:t> first 900 points to forecast next 100, </a:t>
            </a:r>
            <a:r>
              <a:rPr i="1" lang="en-US" sz="2100" u="sng" cap="none">
                <a:solidFill>
                  <a:srgbClr val="00FF00"/>
                </a:solidFill>
              </a:rPr>
              <a:t>Compute slope via linear regression</a:t>
            </a:r>
            <a:r>
              <a:rPr lang="en-US" sz="2100" cap="none">
                <a:solidFill>
                  <a:schemeClr val="lt1"/>
                </a:solidFill>
              </a:rPr>
              <a:t> on </a:t>
            </a:r>
            <a:r>
              <a:rPr lang="en-US" sz="2100" cap="none">
                <a:solidFill>
                  <a:srgbClr val="FFFF00"/>
                </a:solidFill>
              </a:rPr>
              <a:t>forecasted points</a:t>
            </a:r>
            <a:r>
              <a:rPr lang="en-US" sz="2100" cap="none">
                <a:solidFill>
                  <a:schemeClr val="lt1"/>
                </a:solidFill>
              </a:rPr>
              <a:t>, Compare with ground-truth slope</a:t>
            </a:r>
            <a:endParaRPr sz="2100"/>
          </a:p>
          <a:p>
            <a:pPr indent="-349250" lvl="1" marL="514350" rtl="0" algn="l">
              <a:spcBef>
                <a:spcPts val="1000"/>
              </a:spcBef>
              <a:spcAft>
                <a:spcPts val="0"/>
              </a:spcAft>
              <a:buSzPts val="2100"/>
              <a:buFont typeface="Arial"/>
              <a:buChar char="○"/>
            </a:pPr>
            <a:r>
              <a:rPr lang="en-US" sz="2100" cap="none">
                <a:solidFill>
                  <a:srgbClr val="00B050"/>
                </a:solidFill>
              </a:rPr>
              <a:t>Other LLMs </a:t>
            </a:r>
            <a:r>
              <a:rPr lang="en-US" sz="2100" cap="none">
                <a:solidFill>
                  <a:srgbClr val="FFFF00"/>
                </a:solidFill>
              </a:rPr>
              <a:t>Directly </a:t>
            </a:r>
            <a:r>
              <a:rPr lang="en-US" sz="2100" cap="none">
                <a:solidFill>
                  <a:srgbClr val="FFFF00"/>
                </a:solidFill>
              </a:rPr>
              <a:t>evaluate</a:t>
            </a:r>
            <a:r>
              <a:rPr lang="en-US" sz="2100" cap="none">
                <a:solidFill>
                  <a:srgbClr val="FFFF00"/>
                </a:solidFill>
              </a:rPr>
              <a:t> </a:t>
            </a:r>
            <a:r>
              <a:rPr lang="en-US" sz="2100" cap="none">
                <a:solidFill>
                  <a:schemeClr val="lt1"/>
                </a:solidFill>
              </a:rPr>
              <a:t>slope from last 100 points</a:t>
            </a:r>
            <a:endParaRPr sz="2100"/>
          </a:p>
          <a:p>
            <a:pPr indent="-349250" lvl="1" marL="514350" rtl="0" algn="l">
              <a:spcBef>
                <a:spcPts val="1000"/>
              </a:spcBef>
              <a:spcAft>
                <a:spcPts val="0"/>
              </a:spcAft>
              <a:buSzPts val="2100"/>
              <a:buFont typeface="Arial"/>
              <a:buChar char="○"/>
            </a:pPr>
            <a:r>
              <a:rPr lang="en-US" sz="2100" cap="none">
                <a:solidFill>
                  <a:srgbClr val="FFC000"/>
                </a:solidFill>
              </a:rPr>
              <a:t>Metric</a:t>
            </a:r>
            <a:r>
              <a:rPr lang="en-US" sz="2100" cap="none">
                <a:solidFill>
                  <a:schemeClr val="lt1"/>
                </a:solidFill>
              </a:rPr>
              <a:t>: MAE, MSE</a:t>
            </a:r>
            <a:endParaRPr sz="2100"/>
          </a:p>
        </p:txBody>
      </p:sp>
      <p:sp>
        <p:nvSpPr>
          <p:cNvPr id="348" name="Google Shape;348;p12"/>
          <p:cNvSpPr txBox="1"/>
          <p:nvPr>
            <p:ph idx="12" type="sldNum"/>
          </p:nvPr>
        </p:nvSpPr>
        <p:spPr>
          <a:xfrm>
            <a:off x="10897072" y="6068627"/>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3"/>
          <p:cNvSpPr txBox="1"/>
          <p:nvPr>
            <p:ph idx="1" type="body"/>
          </p:nvPr>
        </p:nvSpPr>
        <p:spPr>
          <a:xfrm>
            <a:off x="454525" y="259500"/>
            <a:ext cx="11122500" cy="6215400"/>
          </a:xfrm>
          <a:prstGeom prst="rect">
            <a:avLst/>
          </a:prstGeom>
          <a:noFill/>
          <a:ln>
            <a:noFill/>
          </a:ln>
        </p:spPr>
        <p:txBody>
          <a:bodyPr anchorCtr="0" anchor="ctr" bIns="45700" lIns="91425" spcFirstLastPara="1" rIns="91425" wrap="square" tIns="45700">
            <a:normAutofit/>
          </a:bodyPr>
          <a:lstStyle/>
          <a:p>
            <a:pPr indent="-73025" lvl="0" marL="57150" rtl="0" algn="l">
              <a:spcBef>
                <a:spcPts val="0"/>
              </a:spcBef>
              <a:spcAft>
                <a:spcPts val="0"/>
              </a:spcAft>
              <a:buSzPts val="2250"/>
              <a:buFont typeface="Noto Sans Symbols"/>
              <a:buChar char="➢"/>
            </a:pPr>
            <a:r>
              <a:rPr b="1" lang="en-US" sz="2250" u="sng" cap="none">
                <a:solidFill>
                  <a:srgbClr val="00B0F0"/>
                </a:solidFill>
              </a:rPr>
              <a:t>Forecasting</a:t>
            </a:r>
            <a:r>
              <a:rPr lang="en-US" sz="2250" cap="none">
                <a:solidFill>
                  <a:schemeClr val="lt1"/>
                </a:solidFill>
              </a:rPr>
              <a:t>:</a:t>
            </a:r>
            <a:endParaRPr sz="2250"/>
          </a:p>
          <a:p>
            <a:pPr indent="-358775" lvl="1" marL="514350" rtl="0" algn="l">
              <a:spcBef>
                <a:spcPts val="1000"/>
              </a:spcBef>
              <a:spcAft>
                <a:spcPts val="0"/>
              </a:spcAft>
              <a:buSzPts val="2250"/>
              <a:buFont typeface="Arial"/>
              <a:buChar char="○"/>
            </a:pPr>
            <a:r>
              <a:rPr lang="en-US" sz="2250" cap="none">
                <a:solidFill>
                  <a:srgbClr val="FFC000"/>
                </a:solidFill>
              </a:rPr>
              <a:t>Data</a:t>
            </a:r>
            <a:r>
              <a:rPr lang="en-US" sz="2250" cap="none">
                <a:solidFill>
                  <a:schemeClr val="lt1"/>
                </a:solidFill>
              </a:rPr>
              <a:t>: </a:t>
            </a:r>
            <a:r>
              <a:rPr lang="en-US" sz="2250" cap="none">
                <a:solidFill>
                  <a:srgbClr val="FFFF00"/>
                </a:solidFill>
              </a:rPr>
              <a:t>20 time series </a:t>
            </a:r>
            <a:r>
              <a:rPr lang="en-US" sz="2250" cap="none">
                <a:solidFill>
                  <a:schemeClr val="lt1"/>
                </a:solidFill>
              </a:rPr>
              <a:t>from PdM with </a:t>
            </a:r>
            <a:r>
              <a:rPr lang="en-US" sz="2250" cap="none">
                <a:solidFill>
                  <a:srgbClr val="FFFF00"/>
                </a:solidFill>
              </a:rPr>
              <a:t>varying length</a:t>
            </a:r>
            <a:r>
              <a:rPr lang="en-US" sz="2250" cap="none"/>
              <a:t>; </a:t>
            </a:r>
            <a:r>
              <a:rPr lang="en-US" sz="2250" cap="none">
                <a:solidFill>
                  <a:srgbClr val="FFFF00"/>
                </a:solidFill>
              </a:rPr>
              <a:t>80 time series</a:t>
            </a:r>
            <a:r>
              <a:rPr lang="en-US" sz="2250" cap="none">
                <a:solidFill>
                  <a:schemeClr val="lt1"/>
                </a:solidFill>
              </a:rPr>
              <a:t> from DARTS &amp; UCI ML, cover </a:t>
            </a:r>
            <a:r>
              <a:rPr lang="en-US" sz="2250" cap="none">
                <a:solidFill>
                  <a:srgbClr val="FFFF00"/>
                </a:solidFill>
              </a:rPr>
              <a:t>different domain </a:t>
            </a:r>
            <a:r>
              <a:rPr lang="en-US" sz="2250" cap="none">
                <a:solidFill>
                  <a:schemeClr val="lt1"/>
                </a:solidFill>
              </a:rPr>
              <a:t>and </a:t>
            </a:r>
            <a:r>
              <a:rPr lang="en-US" sz="2250" cap="none">
                <a:solidFill>
                  <a:srgbClr val="FFFF00"/>
                </a:solidFill>
              </a:rPr>
              <a:t>different time frequency</a:t>
            </a:r>
            <a:r>
              <a:rPr lang="en-US" sz="2250" cap="none"/>
              <a:t> </a:t>
            </a:r>
            <a:r>
              <a:rPr lang="en-US" sz="2250" cap="none">
                <a:solidFill>
                  <a:schemeClr val="lt1"/>
                </a:solidFill>
              </a:rPr>
              <a:t>with </a:t>
            </a:r>
            <a:r>
              <a:rPr lang="en-US" sz="2250" cap="none">
                <a:solidFill>
                  <a:srgbClr val="FFFF00"/>
                </a:solidFill>
              </a:rPr>
              <a:t>varying length</a:t>
            </a:r>
            <a:endParaRPr sz="2250"/>
          </a:p>
          <a:p>
            <a:pPr indent="-358775" lvl="1" marL="514350" rtl="0" algn="l">
              <a:spcBef>
                <a:spcPts val="1000"/>
              </a:spcBef>
              <a:spcAft>
                <a:spcPts val="0"/>
              </a:spcAft>
              <a:buSzPts val="2250"/>
              <a:buFont typeface="Arial"/>
              <a:buChar char="○"/>
            </a:pPr>
            <a:r>
              <a:rPr lang="en-US" sz="2250" cap="none">
                <a:solidFill>
                  <a:srgbClr val="00B050"/>
                </a:solidFill>
              </a:rPr>
              <a:t>Models except </a:t>
            </a:r>
            <a:r>
              <a:rPr lang="en-US" sz="2250" cap="none">
                <a:solidFill>
                  <a:srgbClr val="00B050"/>
                </a:solidFill>
              </a:rPr>
              <a:t>LangChain Pandas Agent</a:t>
            </a:r>
            <a:r>
              <a:rPr lang="en-US" sz="2250" cap="none"/>
              <a:t> </a:t>
            </a:r>
            <a:r>
              <a:rPr lang="en-US" sz="2250" cap="none">
                <a:solidFill>
                  <a:schemeClr val="lt1"/>
                </a:solidFill>
              </a:rPr>
              <a:t>are evaluated on Forecasting: LangChain Pandas Agent cannot forecast.</a:t>
            </a:r>
            <a:endParaRPr sz="2250"/>
          </a:p>
          <a:p>
            <a:pPr indent="-358775" lvl="1" marL="514350" rtl="0" algn="l">
              <a:spcBef>
                <a:spcPts val="1000"/>
              </a:spcBef>
              <a:spcAft>
                <a:spcPts val="0"/>
              </a:spcAft>
              <a:buSzPts val="2250"/>
              <a:buFont typeface="Arial"/>
              <a:buChar char="○"/>
            </a:pPr>
            <a:r>
              <a:rPr lang="en-US" sz="2250" cap="none">
                <a:solidFill>
                  <a:srgbClr val="FFC000"/>
                </a:solidFill>
              </a:rPr>
              <a:t>Forecasting Length </a:t>
            </a:r>
            <a:r>
              <a:rPr lang="en-US" sz="2250" cap="none">
                <a:solidFill>
                  <a:schemeClr val="lt1"/>
                </a:solidFill>
              </a:rPr>
              <a:t>depends on data length:</a:t>
            </a:r>
            <a:endParaRPr sz="2250"/>
          </a:p>
          <a:p>
            <a:pPr indent="-314325" lvl="2" marL="1200150" rtl="0" algn="l">
              <a:spcBef>
                <a:spcPts val="960"/>
              </a:spcBef>
              <a:spcAft>
                <a:spcPts val="0"/>
              </a:spcAft>
              <a:buSzPts val="2250"/>
              <a:buFont typeface="Arial"/>
              <a:buChar char="■"/>
            </a:pPr>
            <a:r>
              <a:rPr lang="en-US" sz="2250" cap="none">
                <a:solidFill>
                  <a:schemeClr val="lt1"/>
                </a:solidFill>
              </a:rPr>
              <a:t>Data length &lt; 180: prediction length=24</a:t>
            </a:r>
            <a:endParaRPr sz="2250"/>
          </a:p>
          <a:p>
            <a:pPr indent="-314325" lvl="2" marL="1200150" rtl="0" algn="l">
              <a:spcBef>
                <a:spcPts val="960"/>
              </a:spcBef>
              <a:spcAft>
                <a:spcPts val="0"/>
              </a:spcAft>
              <a:buSzPts val="2250"/>
              <a:buFont typeface="Arial"/>
              <a:buChar char="■"/>
            </a:pPr>
            <a:r>
              <a:rPr lang="en-US" sz="2250" cap="none">
                <a:solidFill>
                  <a:schemeClr val="lt1"/>
                </a:solidFill>
              </a:rPr>
              <a:t>180 ≤ Data length &lt; 300: prediction length = 36</a:t>
            </a:r>
            <a:endParaRPr sz="2250"/>
          </a:p>
          <a:p>
            <a:pPr indent="-314325" lvl="2" marL="1200150" rtl="0" algn="l">
              <a:spcBef>
                <a:spcPts val="960"/>
              </a:spcBef>
              <a:spcAft>
                <a:spcPts val="0"/>
              </a:spcAft>
              <a:buSzPts val="2250"/>
              <a:buFont typeface="Arial"/>
              <a:buChar char="■"/>
            </a:pPr>
            <a:r>
              <a:rPr lang="en-US" sz="2250" cap="none">
                <a:solidFill>
                  <a:schemeClr val="lt1"/>
                </a:solidFill>
              </a:rPr>
              <a:t>300 ≤ Data length &lt; 1000: prediction length = 48</a:t>
            </a:r>
            <a:endParaRPr sz="2250"/>
          </a:p>
          <a:p>
            <a:pPr indent="-314325" lvl="2" marL="1200150" rtl="0" algn="l">
              <a:spcBef>
                <a:spcPts val="960"/>
              </a:spcBef>
              <a:spcAft>
                <a:spcPts val="0"/>
              </a:spcAft>
              <a:buSzPts val="2250"/>
              <a:buFont typeface="Arial"/>
              <a:buChar char="■"/>
            </a:pPr>
            <a:r>
              <a:rPr lang="en-US" sz="2250" cap="none">
                <a:solidFill>
                  <a:schemeClr val="lt1"/>
                </a:solidFill>
              </a:rPr>
              <a:t>Data length ≥ 1000: prediction length = 100</a:t>
            </a:r>
            <a:endParaRPr sz="2250" cap="none">
              <a:solidFill>
                <a:schemeClr val="lt1"/>
              </a:solidFill>
            </a:endParaRPr>
          </a:p>
          <a:p>
            <a:pPr indent="-358775" lvl="1" marL="514350" rtl="0" algn="l">
              <a:spcBef>
                <a:spcPts val="1000"/>
              </a:spcBef>
              <a:spcAft>
                <a:spcPts val="0"/>
              </a:spcAft>
              <a:buSzPts val="2250"/>
              <a:buFont typeface="Arial"/>
              <a:buChar char="○"/>
            </a:pPr>
            <a:r>
              <a:rPr lang="en-US" sz="2250" cap="none">
                <a:solidFill>
                  <a:srgbClr val="00B050"/>
                </a:solidFill>
              </a:rPr>
              <a:t>Chronos</a:t>
            </a:r>
            <a:r>
              <a:rPr lang="en-US" sz="2250" cap="none">
                <a:solidFill>
                  <a:schemeClr val="lt1"/>
                </a:solidFill>
              </a:rPr>
              <a:t> supports Zero-shot and fine-tuned forecasting</a:t>
            </a:r>
            <a:endParaRPr sz="2250"/>
          </a:p>
          <a:p>
            <a:pPr indent="-358775" lvl="1" marL="514350" rtl="0" algn="l">
              <a:spcBef>
                <a:spcPts val="1000"/>
              </a:spcBef>
              <a:spcAft>
                <a:spcPts val="0"/>
              </a:spcAft>
              <a:buSzPts val="2250"/>
              <a:buFont typeface="Arial"/>
              <a:buChar char="○"/>
            </a:pPr>
            <a:r>
              <a:rPr lang="en-US" sz="2250" cap="none">
                <a:solidFill>
                  <a:srgbClr val="00B050"/>
                </a:solidFill>
              </a:rPr>
              <a:t>OpenAI o3-mini &amp; </a:t>
            </a:r>
            <a:r>
              <a:rPr lang="en-US" sz="2250" cap="none">
                <a:solidFill>
                  <a:srgbClr val="00B050"/>
                </a:solidFill>
              </a:rPr>
              <a:t>DeepSeek</a:t>
            </a:r>
            <a:r>
              <a:rPr lang="en-US" sz="2250" cap="none">
                <a:solidFill>
                  <a:srgbClr val="00B050"/>
                </a:solidFill>
              </a:rPr>
              <a:t> </a:t>
            </a:r>
            <a:r>
              <a:rPr lang="en-US" sz="2250" cap="none">
                <a:solidFill>
                  <a:schemeClr val="lt1"/>
                </a:solidFill>
              </a:rPr>
              <a:t>perform forecasting via user prompt</a:t>
            </a:r>
            <a:endParaRPr sz="2250"/>
          </a:p>
          <a:p>
            <a:pPr indent="-358775" lvl="1" marL="514350" rtl="0" algn="l">
              <a:spcBef>
                <a:spcPts val="1000"/>
              </a:spcBef>
              <a:spcAft>
                <a:spcPts val="0"/>
              </a:spcAft>
              <a:buSzPts val="2250"/>
              <a:buFont typeface="Arial"/>
              <a:buChar char="○"/>
            </a:pPr>
            <a:r>
              <a:rPr lang="en-US" sz="2250" cap="none">
                <a:solidFill>
                  <a:srgbClr val="FFC000"/>
                </a:solidFill>
              </a:rPr>
              <a:t>Metric</a:t>
            </a:r>
            <a:r>
              <a:rPr lang="en-US" sz="2250" cap="none">
                <a:solidFill>
                  <a:schemeClr val="lt1"/>
                </a:solidFill>
              </a:rPr>
              <a:t>: MAPE, MAE</a:t>
            </a:r>
            <a:endParaRPr sz="2250"/>
          </a:p>
        </p:txBody>
      </p:sp>
      <p:sp>
        <p:nvSpPr>
          <p:cNvPr id="354" name="Google Shape;354;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34de9f2c7ee_0_31"/>
          <p:cNvSpPr txBox="1"/>
          <p:nvPr>
            <p:ph idx="1" type="body"/>
          </p:nvPr>
        </p:nvSpPr>
        <p:spPr>
          <a:xfrm>
            <a:off x="914400" y="271849"/>
            <a:ext cx="10133100" cy="5894100"/>
          </a:xfrm>
          <a:prstGeom prst="rect">
            <a:avLst/>
          </a:prstGeom>
          <a:noFill/>
          <a:ln>
            <a:noFill/>
          </a:ln>
        </p:spPr>
        <p:txBody>
          <a:bodyPr anchorCtr="0" anchor="ctr" bIns="45700" lIns="91425" spcFirstLastPara="1" rIns="91425" wrap="square" tIns="45700">
            <a:normAutofit/>
          </a:bodyPr>
          <a:lstStyle/>
          <a:p>
            <a:pPr indent="-73025" lvl="0" marL="57150" rtl="0" algn="l">
              <a:spcBef>
                <a:spcPts val="0"/>
              </a:spcBef>
              <a:spcAft>
                <a:spcPts val="0"/>
              </a:spcAft>
              <a:buSzPts val="2250"/>
              <a:buFont typeface="Noto Sans Symbols"/>
              <a:buChar char="➢"/>
            </a:pPr>
            <a:r>
              <a:rPr b="1" lang="en-US" sz="2250" u="sng" cap="none">
                <a:solidFill>
                  <a:srgbClr val="00B0F0"/>
                </a:solidFill>
              </a:rPr>
              <a:t>Text Analysis</a:t>
            </a:r>
            <a:r>
              <a:rPr lang="en-US" sz="2250" cap="none">
                <a:solidFill>
                  <a:schemeClr val="lt1"/>
                </a:solidFill>
              </a:rPr>
              <a:t>:</a:t>
            </a:r>
            <a:endParaRPr sz="2250"/>
          </a:p>
          <a:p>
            <a:pPr indent="-358775" lvl="1" marL="514350" rtl="0" algn="l">
              <a:spcBef>
                <a:spcPts val="1000"/>
              </a:spcBef>
              <a:spcAft>
                <a:spcPts val="0"/>
              </a:spcAft>
              <a:buSzPts val="2250"/>
              <a:buFont typeface="Arial"/>
              <a:buChar char="○"/>
            </a:pPr>
            <a:r>
              <a:rPr lang="en-US" sz="2250" cap="none">
                <a:solidFill>
                  <a:srgbClr val="FFC000"/>
                </a:solidFill>
              </a:rPr>
              <a:t>Data</a:t>
            </a:r>
            <a:r>
              <a:rPr lang="en-US" sz="2250" cap="none">
                <a:solidFill>
                  <a:schemeClr val="lt1"/>
                </a:solidFill>
              </a:rPr>
              <a:t>: </a:t>
            </a:r>
            <a:r>
              <a:rPr lang="en-US" sz="2250" cap="none">
                <a:solidFill>
                  <a:srgbClr val="FFFF00"/>
                </a:solidFill>
              </a:rPr>
              <a:t>100 text datasets</a:t>
            </a:r>
            <a:r>
              <a:rPr lang="en-US" sz="2250" cap="none">
                <a:solidFill>
                  <a:schemeClr val="lt1"/>
                </a:solidFill>
              </a:rPr>
              <a:t> generated by </a:t>
            </a:r>
            <a:r>
              <a:rPr lang="en-US" sz="2250" cap="none"/>
              <a:t>Deepseek based on PdM dataset, each </a:t>
            </a:r>
            <a:r>
              <a:rPr lang="en-US" sz="2250" cap="none">
                <a:solidFill>
                  <a:schemeClr val="lt1"/>
                </a:solidFill>
              </a:rPr>
              <a:t>contains </a:t>
            </a:r>
            <a:r>
              <a:rPr lang="en-US" sz="2250" cap="none">
                <a:solidFill>
                  <a:srgbClr val="FFFF00"/>
                </a:solidFill>
              </a:rPr>
              <a:t>100 </a:t>
            </a:r>
            <a:r>
              <a:rPr lang="en-US" sz="2250" cap="none">
                <a:solidFill>
                  <a:srgbClr val="FFFF00"/>
                </a:solidFill>
              </a:rPr>
              <a:t>data points</a:t>
            </a:r>
            <a:r>
              <a:rPr lang="en-US" sz="2250" cap="none">
                <a:solidFill>
                  <a:schemeClr val="lt1"/>
                </a:solidFill>
              </a:rPr>
              <a:t> with columns </a:t>
            </a:r>
            <a:r>
              <a:rPr lang="en-US" sz="2250" cap="none"/>
              <a:t>including: </a:t>
            </a:r>
            <a:r>
              <a:rPr lang="en-US" sz="2250" cap="none">
                <a:solidFill>
                  <a:srgbClr val="FFFF00"/>
                </a:solidFill>
              </a:rPr>
              <a:t>Record ID, Machine ID, Date, and Description</a:t>
            </a:r>
            <a:r>
              <a:rPr lang="en-US" sz="2250" cap="none"/>
              <a:t>. </a:t>
            </a:r>
            <a:endParaRPr sz="2250" cap="none"/>
          </a:p>
          <a:p>
            <a:pPr indent="-358775" lvl="1" marL="514350" rtl="0" algn="l">
              <a:spcBef>
                <a:spcPts val="1000"/>
              </a:spcBef>
              <a:spcAft>
                <a:spcPts val="0"/>
              </a:spcAft>
              <a:buSzPts val="2250"/>
              <a:buFont typeface="Arial"/>
              <a:buChar char="○"/>
            </a:pPr>
            <a:r>
              <a:rPr lang="en-US" sz="2250" cap="none">
                <a:solidFill>
                  <a:srgbClr val="FFC000"/>
                </a:solidFill>
              </a:rPr>
              <a:t>Motivation</a:t>
            </a:r>
            <a:r>
              <a:rPr lang="en-US" sz="2250" cap="none"/>
              <a:t>: let the LLMs categorize records based on text </a:t>
            </a:r>
            <a:r>
              <a:rPr lang="en-US" sz="2250" cap="none">
                <a:solidFill>
                  <a:srgbClr val="00B0F0"/>
                </a:solidFill>
              </a:rPr>
              <a:t>‘Description’</a:t>
            </a:r>
            <a:r>
              <a:rPr lang="en-US" sz="2250" cap="none"/>
              <a:t> to </a:t>
            </a:r>
            <a:r>
              <a:rPr lang="en-US" sz="2250" cap="none">
                <a:solidFill>
                  <a:srgbClr val="FFFF00"/>
                </a:solidFill>
              </a:rPr>
              <a:t>identify machines with maintenance conducted</a:t>
            </a:r>
            <a:endParaRPr sz="2250" cap="none">
              <a:solidFill>
                <a:srgbClr val="FFFF00"/>
              </a:solidFill>
            </a:endParaRPr>
          </a:p>
          <a:p>
            <a:pPr indent="-358775" lvl="1" marL="514350" rtl="0" algn="l">
              <a:spcBef>
                <a:spcPts val="1000"/>
              </a:spcBef>
              <a:spcAft>
                <a:spcPts val="0"/>
              </a:spcAft>
              <a:buSzPts val="2250"/>
              <a:buChar char="○"/>
            </a:pPr>
            <a:r>
              <a:rPr lang="en-US" sz="2250" cap="none"/>
              <a:t>E.g.: </a:t>
            </a:r>
            <a:endParaRPr sz="2250" cap="none"/>
          </a:p>
          <a:p>
            <a:pPr indent="-314325" lvl="2" marL="1200150" rtl="0" algn="l">
              <a:spcBef>
                <a:spcPts val="1000"/>
              </a:spcBef>
              <a:spcAft>
                <a:spcPts val="0"/>
              </a:spcAft>
              <a:buSzPts val="2250"/>
              <a:buChar char="■"/>
            </a:pPr>
            <a:r>
              <a:rPr lang="en-US" sz="2250" cap="none"/>
              <a:t>‘Description’: ‘Hydraulic pressure levels consistent; system functioning correctly’ → </a:t>
            </a:r>
            <a:r>
              <a:rPr lang="en-US" sz="2250" cap="none">
                <a:solidFill>
                  <a:srgbClr val="00B0F0"/>
                </a:solidFill>
              </a:rPr>
              <a:t>no maintenance</a:t>
            </a:r>
            <a:endParaRPr sz="2250" cap="none">
              <a:solidFill>
                <a:srgbClr val="00B0F0"/>
              </a:solidFill>
            </a:endParaRPr>
          </a:p>
          <a:p>
            <a:pPr indent="-314325" lvl="2" marL="1200150" rtl="0" algn="l">
              <a:spcBef>
                <a:spcPts val="1000"/>
              </a:spcBef>
              <a:spcAft>
                <a:spcPts val="0"/>
              </a:spcAft>
              <a:buSzPts val="2250"/>
              <a:buChar char="■"/>
            </a:pPr>
            <a:r>
              <a:rPr lang="en-US" sz="2250" cap="none"/>
              <a:t>‘Description’: ‘Electrical fuse replaced after power fluctuation incident’ → </a:t>
            </a:r>
            <a:r>
              <a:rPr lang="en-US" sz="2250" cap="none">
                <a:solidFill>
                  <a:srgbClr val="00B0F0"/>
                </a:solidFill>
              </a:rPr>
              <a:t>maintenance performed</a:t>
            </a:r>
            <a:endParaRPr sz="2250" cap="none">
              <a:solidFill>
                <a:srgbClr val="00B0F0"/>
              </a:solidFill>
            </a:endParaRPr>
          </a:p>
          <a:p>
            <a:pPr indent="-358775" lvl="1" marL="514350" rtl="0" algn="l">
              <a:spcBef>
                <a:spcPts val="1000"/>
              </a:spcBef>
              <a:spcAft>
                <a:spcPts val="0"/>
              </a:spcAft>
              <a:buSzPts val="2250"/>
              <a:buFont typeface="Arial"/>
              <a:buChar char="○"/>
            </a:pPr>
            <a:r>
              <a:rPr lang="en-US" sz="2250" cap="none">
                <a:solidFill>
                  <a:srgbClr val="00B050"/>
                </a:solidFill>
              </a:rPr>
              <a:t>LangChain Pandas Agent</a:t>
            </a:r>
            <a:r>
              <a:rPr lang="en-US" sz="2250" cap="none"/>
              <a:t> </a:t>
            </a:r>
            <a:r>
              <a:rPr lang="en-US" sz="2250" cap="none">
                <a:solidFill>
                  <a:schemeClr val="lt1"/>
                </a:solidFill>
              </a:rPr>
              <a:t>&amp; </a:t>
            </a:r>
            <a:r>
              <a:rPr lang="en-US" sz="2250" cap="none">
                <a:solidFill>
                  <a:srgbClr val="00B050"/>
                </a:solidFill>
              </a:rPr>
              <a:t>DeepSeek</a:t>
            </a:r>
            <a:r>
              <a:rPr lang="en-US" sz="2250" cap="none">
                <a:solidFill>
                  <a:schemeClr val="lt1"/>
                </a:solidFill>
              </a:rPr>
              <a:t> are evaluated on </a:t>
            </a:r>
            <a:r>
              <a:rPr lang="en-US" sz="2250" cap="none"/>
              <a:t>this task</a:t>
            </a:r>
            <a:endParaRPr sz="2250"/>
          </a:p>
          <a:p>
            <a:pPr indent="-358775" lvl="1" marL="514350" rtl="0" algn="l">
              <a:spcBef>
                <a:spcPts val="1000"/>
              </a:spcBef>
              <a:spcAft>
                <a:spcPts val="0"/>
              </a:spcAft>
              <a:buSzPts val="2250"/>
              <a:buFont typeface="Arial"/>
              <a:buChar char="○"/>
            </a:pPr>
            <a:r>
              <a:rPr lang="en-US" sz="2250" cap="none">
                <a:solidFill>
                  <a:srgbClr val="FFC000"/>
                </a:solidFill>
              </a:rPr>
              <a:t>Metric</a:t>
            </a:r>
            <a:r>
              <a:rPr lang="en-US" sz="2250" cap="none">
                <a:solidFill>
                  <a:schemeClr val="lt1"/>
                </a:solidFill>
              </a:rPr>
              <a:t>: </a:t>
            </a:r>
            <a:r>
              <a:rPr lang="en-US" sz="2250" cap="none"/>
              <a:t>Accuracy</a:t>
            </a:r>
            <a:endParaRPr sz="2250"/>
          </a:p>
        </p:txBody>
      </p:sp>
      <p:sp>
        <p:nvSpPr>
          <p:cNvPr id="360" name="Google Shape;360;g34de9f2c7ee_0_31"/>
          <p:cNvSpPr txBox="1"/>
          <p:nvPr>
            <p:ph idx="12" type="sldNum"/>
          </p:nvPr>
        </p:nvSpPr>
        <p:spPr>
          <a:xfrm>
            <a:off x="10514012" y="5883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4"/>
          <p:cNvSpPr txBox="1"/>
          <p:nvPr>
            <p:ph type="title"/>
          </p:nvPr>
        </p:nvSpPr>
        <p:spPr>
          <a:xfrm>
            <a:off x="3188050" y="0"/>
            <a:ext cx="6001200" cy="60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lang="en-US" sz="2600" u="sng" cap="none">
                <a:solidFill>
                  <a:srgbClr val="E5E5DA"/>
                </a:solidFill>
              </a:rPr>
              <a:t>Threshold Exceedance (</a:t>
            </a:r>
            <a:r>
              <a:rPr lang="en-US" sz="2600" u="sng">
                <a:solidFill>
                  <a:srgbClr val="E5E5DA"/>
                </a:solidFill>
              </a:rPr>
              <a:t>Chronos)</a:t>
            </a:r>
            <a:endParaRPr sz="2600"/>
          </a:p>
        </p:txBody>
      </p:sp>
      <p:sp>
        <p:nvSpPr>
          <p:cNvPr id="366" name="Google Shape;366;p14"/>
          <p:cNvSpPr txBox="1"/>
          <p:nvPr>
            <p:ph idx="12" type="sldNum"/>
          </p:nvPr>
        </p:nvSpPr>
        <p:spPr>
          <a:xfrm>
            <a:off x="11276012" y="6264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7" name="Google Shape;367;p14"/>
          <p:cNvSpPr txBox="1"/>
          <p:nvPr/>
        </p:nvSpPr>
        <p:spPr>
          <a:xfrm>
            <a:off x="420125" y="704325"/>
            <a:ext cx="11406900" cy="5628300"/>
          </a:xfrm>
          <a:prstGeom prst="rect">
            <a:avLst/>
          </a:prstGeom>
          <a:noFill/>
          <a:ln>
            <a:noFill/>
          </a:ln>
        </p:spPr>
        <p:txBody>
          <a:bodyPr anchorCtr="0" anchor="t" bIns="91425" lIns="91425" spcFirstLastPara="1" rIns="91425" wrap="square" tIns="91425">
            <a:noAutofit/>
          </a:bodyPr>
          <a:lstStyle/>
          <a:p>
            <a:pPr indent="-371475" lvl="0" marL="457200" rtl="0" algn="l">
              <a:spcBef>
                <a:spcPts val="0"/>
              </a:spcBef>
              <a:spcAft>
                <a:spcPts val="0"/>
              </a:spcAft>
              <a:buClr>
                <a:schemeClr val="lt1"/>
              </a:buClr>
              <a:buSzPts val="2250"/>
              <a:buFont typeface="Century Gothic"/>
              <a:buChar char="❖"/>
            </a:pPr>
            <a:r>
              <a:rPr lang="en-US" sz="2250">
                <a:solidFill>
                  <a:srgbClr val="FFFF00"/>
                </a:solidFill>
                <a:latin typeface="Century Gothic"/>
                <a:ea typeface="Century Gothic"/>
                <a:cs typeface="Century Gothic"/>
                <a:sym typeface="Century Gothic"/>
              </a:rPr>
              <a:t>3 sizes of models are evaluated</a:t>
            </a:r>
            <a:r>
              <a:rPr lang="en-US" sz="2250">
                <a:solidFill>
                  <a:schemeClr val="lt1"/>
                </a:solidFill>
                <a:latin typeface="Century Gothic"/>
                <a:ea typeface="Century Gothic"/>
                <a:cs typeface="Century Gothic"/>
                <a:sym typeface="Century Gothic"/>
              </a:rPr>
              <a:t>: Chronos Bolt base, Bolt small, and Bolt mini</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chemeClr val="lt1"/>
                </a:solidFill>
                <a:latin typeface="Century Gothic"/>
                <a:ea typeface="Century Gothic"/>
                <a:cs typeface="Century Gothic"/>
                <a:sym typeface="Century Gothic"/>
              </a:rPr>
              <a:t>zero-shot forecasting + threshold evaluation takes </a:t>
            </a:r>
            <a:r>
              <a:rPr lang="en-US" sz="2250">
                <a:solidFill>
                  <a:srgbClr val="FFFF00"/>
                </a:solidFill>
                <a:latin typeface="Century Gothic"/>
                <a:ea typeface="Century Gothic"/>
                <a:cs typeface="Century Gothic"/>
                <a:sym typeface="Century Gothic"/>
              </a:rPr>
              <a:t>2-4 mins for 100 test datasets</a:t>
            </a:r>
            <a:endParaRPr sz="2250">
              <a:solidFill>
                <a:srgbClr val="FFFF00"/>
              </a:solidFill>
              <a:latin typeface="Century Gothic"/>
              <a:ea typeface="Century Gothic"/>
              <a:cs typeface="Century Gothic"/>
              <a:sym typeface="Century Gothic"/>
            </a:endParaRPr>
          </a:p>
          <a:p>
            <a:pPr indent="0" lvl="0" marL="0" rtl="0" algn="l">
              <a:spcBef>
                <a:spcPts val="0"/>
              </a:spcBef>
              <a:spcAft>
                <a:spcPts val="0"/>
              </a:spcAft>
              <a:buNone/>
            </a:pPr>
            <a:r>
              <a:t/>
            </a:r>
            <a:endParaRPr sz="2250">
              <a:solidFill>
                <a:srgbClr val="FFFF00"/>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rgbClr val="00B0F0"/>
                </a:solidFill>
                <a:latin typeface="Century Gothic"/>
                <a:ea typeface="Century Gothic"/>
                <a:cs typeface="Century Gothic"/>
                <a:sym typeface="Century Gothic"/>
              </a:rPr>
              <a:t>Bolt small &amp; Bolt mini</a:t>
            </a:r>
            <a:r>
              <a:rPr lang="en-US" sz="2250">
                <a:solidFill>
                  <a:schemeClr val="lt1"/>
                </a:solidFill>
                <a:latin typeface="Century Gothic"/>
                <a:ea typeface="Century Gothic"/>
                <a:cs typeface="Century Gothic"/>
                <a:sym typeface="Century Gothic"/>
              </a:rPr>
              <a:t> comparable performance: </a:t>
            </a:r>
            <a:r>
              <a:rPr lang="en-US" sz="2250">
                <a:solidFill>
                  <a:srgbClr val="FFFF00"/>
                </a:solidFill>
                <a:latin typeface="Century Gothic"/>
                <a:ea typeface="Century Gothic"/>
                <a:cs typeface="Century Gothic"/>
                <a:sym typeface="Century Gothic"/>
              </a:rPr>
              <a:t>mean accuracy 97.5%</a:t>
            </a:r>
            <a:r>
              <a:rPr lang="en-US" sz="2250">
                <a:solidFill>
                  <a:schemeClr val="lt1"/>
                </a:solidFill>
                <a:latin typeface="Century Gothic"/>
                <a:ea typeface="Century Gothic"/>
                <a:cs typeface="Century Gothic"/>
                <a:sym typeface="Century Gothic"/>
              </a:rPr>
              <a:t>, with Bolt small a little better;</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rgbClr val="00B0F0"/>
                </a:solidFill>
                <a:latin typeface="Century Gothic"/>
                <a:ea typeface="Century Gothic"/>
                <a:cs typeface="Century Gothic"/>
                <a:sym typeface="Century Gothic"/>
              </a:rPr>
              <a:t>Bolt base</a:t>
            </a:r>
            <a:r>
              <a:rPr lang="en-US" sz="2250">
                <a:solidFill>
                  <a:schemeClr val="lt1"/>
                </a:solidFill>
                <a:latin typeface="Century Gothic"/>
                <a:ea typeface="Century Gothic"/>
                <a:cs typeface="Century Gothic"/>
                <a:sym typeface="Century Gothic"/>
              </a:rPr>
              <a:t> </a:t>
            </a:r>
            <a:r>
              <a:rPr lang="en-US" sz="2250">
                <a:solidFill>
                  <a:srgbClr val="00FF00"/>
                </a:solidFill>
                <a:latin typeface="Century Gothic"/>
                <a:ea typeface="Century Gothic"/>
                <a:cs typeface="Century Gothic"/>
                <a:sym typeface="Century Gothic"/>
              </a:rPr>
              <a:t>performs well for the first 50 time series</a:t>
            </a:r>
            <a:r>
              <a:rPr lang="en-US" sz="2250">
                <a:solidFill>
                  <a:schemeClr val="lt1"/>
                </a:solidFill>
                <a:latin typeface="Century Gothic"/>
                <a:ea typeface="Century Gothic"/>
                <a:cs typeface="Century Gothic"/>
                <a:sym typeface="Century Gothic"/>
              </a:rPr>
              <a:t> </a:t>
            </a:r>
            <a:r>
              <a:rPr lang="en-US" sz="2250">
                <a:solidFill>
                  <a:schemeClr val="lt1"/>
                </a:solidFill>
                <a:latin typeface="Century Gothic"/>
                <a:ea typeface="Century Gothic"/>
                <a:cs typeface="Century Gothic"/>
                <a:sym typeface="Century Gothic"/>
              </a:rPr>
              <a:t>(data with larger magnitude &amp; more variations)</a:t>
            </a:r>
            <a:r>
              <a:rPr lang="en-US" sz="2250">
                <a:solidFill>
                  <a:schemeClr val="lt1"/>
                </a:solidFill>
                <a:latin typeface="Century Gothic"/>
                <a:ea typeface="Century Gothic"/>
                <a:cs typeface="Century Gothic"/>
                <a:sym typeface="Century Gothic"/>
              </a:rPr>
              <a:t>, with </a:t>
            </a:r>
            <a:r>
              <a:rPr lang="en-US" sz="2250">
                <a:solidFill>
                  <a:srgbClr val="FFFF00"/>
                </a:solidFill>
                <a:latin typeface="Century Gothic"/>
                <a:ea typeface="Century Gothic"/>
                <a:cs typeface="Century Gothic"/>
                <a:sym typeface="Century Gothic"/>
              </a:rPr>
              <a:t>accuracy around 97~99%</a:t>
            </a:r>
            <a:r>
              <a:rPr lang="en-US" sz="2250">
                <a:solidFill>
                  <a:schemeClr val="lt1"/>
                </a:solidFill>
                <a:latin typeface="Century Gothic"/>
                <a:ea typeface="Century Gothic"/>
                <a:cs typeface="Century Gothic"/>
                <a:sym typeface="Century Gothic"/>
              </a:rPr>
              <a:t>; </a:t>
            </a:r>
            <a:endParaRPr sz="225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US" sz="2250">
                <a:solidFill>
                  <a:schemeClr val="lt1"/>
                </a:solidFill>
                <a:latin typeface="Century Gothic"/>
                <a:ea typeface="Century Gothic"/>
                <a:cs typeface="Century Gothic"/>
                <a:sym typeface="Century Gothic"/>
              </a:rPr>
              <a:t>but relatively </a:t>
            </a:r>
            <a:r>
              <a:rPr lang="en-US" sz="2250">
                <a:solidFill>
                  <a:srgbClr val="00FF00"/>
                </a:solidFill>
                <a:latin typeface="Century Gothic"/>
                <a:ea typeface="Century Gothic"/>
                <a:cs typeface="Century Gothic"/>
                <a:sym typeface="Century Gothic"/>
              </a:rPr>
              <a:t>poor for the last 50 time series</a:t>
            </a:r>
            <a:r>
              <a:rPr lang="en-US" sz="2250">
                <a:solidFill>
                  <a:schemeClr val="lt1"/>
                </a:solidFill>
                <a:latin typeface="Century Gothic"/>
                <a:ea typeface="Century Gothic"/>
                <a:cs typeface="Century Gothic"/>
                <a:sym typeface="Century Gothic"/>
              </a:rPr>
              <a:t>, </a:t>
            </a:r>
            <a:r>
              <a:rPr lang="en-US" sz="2250">
                <a:solidFill>
                  <a:schemeClr val="lt1"/>
                </a:solidFill>
                <a:latin typeface="Century Gothic"/>
                <a:ea typeface="Century Gothic"/>
                <a:cs typeface="Century Gothic"/>
                <a:sym typeface="Century Gothic"/>
              </a:rPr>
              <a:t>with </a:t>
            </a:r>
            <a:r>
              <a:rPr lang="en-US" sz="2250">
                <a:solidFill>
                  <a:srgbClr val="FFFF00"/>
                </a:solidFill>
                <a:latin typeface="Century Gothic"/>
                <a:ea typeface="Century Gothic"/>
                <a:cs typeface="Century Gothic"/>
                <a:sym typeface="Century Gothic"/>
              </a:rPr>
              <a:t>accuracy around 85~90%</a:t>
            </a:r>
            <a:r>
              <a:rPr lang="en-US" sz="2250">
                <a:solidFill>
                  <a:schemeClr val="lt1"/>
                </a:solidFill>
                <a:latin typeface="Century Gothic"/>
                <a:ea typeface="Century Gothic"/>
                <a:cs typeface="Century Gothic"/>
                <a:sym typeface="Century Gothic"/>
              </a:rPr>
              <a:t> </a:t>
            </a:r>
            <a:endParaRPr sz="225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chemeClr val="lt1"/>
                </a:solidFill>
                <a:latin typeface="Century Gothic"/>
                <a:ea typeface="Century Gothic"/>
                <a:cs typeface="Century Gothic"/>
                <a:sym typeface="Century Gothic"/>
              </a:rPr>
              <a:t>Bolt base, with </a:t>
            </a:r>
            <a:r>
              <a:rPr lang="en-US" sz="2250">
                <a:solidFill>
                  <a:srgbClr val="00B0F0"/>
                </a:solidFill>
                <a:latin typeface="Century Gothic"/>
                <a:ea typeface="Century Gothic"/>
                <a:cs typeface="Century Gothic"/>
                <a:sym typeface="Century Gothic"/>
              </a:rPr>
              <a:t>more parameters</a:t>
            </a:r>
            <a:r>
              <a:rPr lang="en-US" sz="2250">
                <a:solidFill>
                  <a:schemeClr val="lt1"/>
                </a:solidFill>
                <a:latin typeface="Century Gothic"/>
                <a:ea typeface="Century Gothic"/>
                <a:cs typeface="Century Gothic"/>
                <a:sym typeface="Century Gothic"/>
              </a:rPr>
              <a:t> &amp; more capable of </a:t>
            </a:r>
            <a:r>
              <a:rPr lang="en-US" sz="2250">
                <a:solidFill>
                  <a:srgbClr val="00B0F0"/>
                </a:solidFill>
                <a:latin typeface="Century Gothic"/>
                <a:ea typeface="Century Gothic"/>
                <a:cs typeface="Century Gothic"/>
                <a:sym typeface="Century Gothic"/>
              </a:rPr>
              <a:t>capturing data pattern</a:t>
            </a:r>
            <a:r>
              <a:rPr lang="en-US" sz="2250">
                <a:solidFill>
                  <a:schemeClr val="lt1"/>
                </a:solidFill>
                <a:latin typeface="Century Gothic"/>
                <a:ea typeface="Century Gothic"/>
                <a:cs typeface="Century Gothic"/>
                <a:sym typeface="Century Gothic"/>
              </a:rPr>
              <a:t> </a:t>
            </a:r>
            <a:endParaRPr sz="225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US" sz="2250">
                <a:solidFill>
                  <a:schemeClr val="lt1"/>
                </a:solidFill>
                <a:latin typeface="Century Gothic"/>
                <a:ea typeface="Century Gothic"/>
                <a:cs typeface="Century Gothic"/>
                <a:sym typeface="Century Gothic"/>
              </a:rPr>
              <a:t>→ for data with </a:t>
            </a:r>
            <a:r>
              <a:rPr lang="en-US" sz="2250">
                <a:solidFill>
                  <a:srgbClr val="00B0F0"/>
                </a:solidFill>
                <a:latin typeface="Century Gothic"/>
                <a:ea typeface="Century Gothic"/>
                <a:cs typeface="Century Gothic"/>
                <a:sym typeface="Century Gothic"/>
              </a:rPr>
              <a:t>weak pattern / more noise</a:t>
            </a:r>
            <a:r>
              <a:rPr lang="en-US" sz="2250">
                <a:solidFill>
                  <a:schemeClr val="lt1"/>
                </a:solidFill>
                <a:latin typeface="Century Gothic"/>
                <a:ea typeface="Century Gothic"/>
                <a:cs typeface="Century Gothic"/>
                <a:sym typeface="Century Gothic"/>
              </a:rPr>
              <a:t>, Bolt base may </a:t>
            </a:r>
            <a:r>
              <a:rPr lang="en-US" sz="2250">
                <a:solidFill>
                  <a:srgbClr val="00FF00"/>
                </a:solidFill>
                <a:latin typeface="Century Gothic"/>
                <a:ea typeface="Century Gothic"/>
                <a:cs typeface="Century Gothic"/>
                <a:sym typeface="Century Gothic"/>
              </a:rPr>
              <a:t>mistakenly interpret noise as meaningful </a:t>
            </a:r>
            <a:r>
              <a:rPr lang="en-US" sz="2250">
                <a:solidFill>
                  <a:srgbClr val="00FF00"/>
                </a:solidFill>
                <a:latin typeface="Century Gothic"/>
                <a:ea typeface="Century Gothic"/>
                <a:cs typeface="Century Gothic"/>
                <a:sym typeface="Century Gothic"/>
              </a:rPr>
              <a:t>pattern</a:t>
            </a:r>
            <a:r>
              <a:rPr lang="en-US" sz="2250">
                <a:solidFill>
                  <a:schemeClr val="lt1"/>
                </a:solidFill>
                <a:latin typeface="Century Gothic"/>
                <a:ea typeface="Century Gothic"/>
                <a:cs typeface="Century Gothic"/>
                <a:sym typeface="Century Gothic"/>
              </a:rPr>
              <a:t> → bad results</a:t>
            </a:r>
            <a:endParaRPr sz="225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rgbClr val="FF9900"/>
              </a:buClr>
              <a:buSzPts val="2250"/>
              <a:buFont typeface="Century Gothic"/>
              <a:buChar char="❖"/>
            </a:pPr>
            <a:r>
              <a:rPr lang="en-US" sz="2250" u="sng">
                <a:solidFill>
                  <a:srgbClr val="FF9900"/>
                </a:solidFill>
                <a:latin typeface="Century Gothic"/>
                <a:ea typeface="Century Gothic"/>
                <a:cs typeface="Century Gothic"/>
                <a:sym typeface="Century Gothic"/>
              </a:rPr>
              <a:t>Remember, we are still evaluating Chronos’ Forecasting capability – large model overfits on simple/small dataset!</a:t>
            </a:r>
            <a:endParaRPr sz="2250">
              <a:solidFill>
                <a:srgbClr val="FF9900"/>
              </a:solidFill>
              <a:latin typeface="Century Gothic"/>
              <a:ea typeface="Century Gothic"/>
              <a:cs typeface="Century Gothic"/>
              <a:sym typeface="Century Gothic"/>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34de9f2c7ee_0_64"/>
          <p:cNvSpPr txBox="1"/>
          <p:nvPr>
            <p:ph idx="12" type="sldNum"/>
          </p:nvPr>
        </p:nvSpPr>
        <p:spPr>
          <a:xfrm>
            <a:off x="11276012" y="6264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3" name="Google Shape;373;g34de9f2c7ee_0_64"/>
          <p:cNvPicPr preferRelativeResize="0"/>
          <p:nvPr/>
        </p:nvPicPr>
        <p:blipFill rotWithShape="1">
          <a:blip r:embed="rId3">
            <a:alphaModFix/>
          </a:blip>
          <a:srcRect b="16387" l="0" r="0" t="0"/>
          <a:stretch/>
        </p:blipFill>
        <p:spPr>
          <a:xfrm>
            <a:off x="2813225" y="232500"/>
            <a:ext cx="6413149" cy="2236775"/>
          </a:xfrm>
          <a:prstGeom prst="rect">
            <a:avLst/>
          </a:prstGeom>
          <a:noFill/>
          <a:ln>
            <a:noFill/>
          </a:ln>
        </p:spPr>
      </p:pic>
      <p:pic>
        <p:nvPicPr>
          <p:cNvPr id="374" name="Google Shape;374;g34de9f2c7ee_0_64"/>
          <p:cNvPicPr preferRelativeResize="0"/>
          <p:nvPr/>
        </p:nvPicPr>
        <p:blipFill rotWithShape="1">
          <a:blip r:embed="rId4">
            <a:alphaModFix/>
          </a:blip>
          <a:srcRect b="9657" l="0" r="0" t="0"/>
          <a:stretch/>
        </p:blipFill>
        <p:spPr>
          <a:xfrm>
            <a:off x="2537975" y="2582550"/>
            <a:ext cx="7026150" cy="413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5"/>
          <p:cNvSpPr txBox="1"/>
          <p:nvPr>
            <p:ph type="title"/>
          </p:nvPr>
        </p:nvSpPr>
        <p:spPr>
          <a:xfrm>
            <a:off x="1124475" y="-75016"/>
            <a:ext cx="9906000" cy="673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lang="en-US" sz="2800" u="sng" cap="none">
                <a:solidFill>
                  <a:srgbClr val="E5E5DA"/>
                </a:solidFill>
              </a:rPr>
              <a:t>Slope Calculation (Chronos)</a:t>
            </a:r>
            <a:r>
              <a:rPr lang="en-US" sz="2800" u="sng">
                <a:solidFill>
                  <a:srgbClr val="E5E5DA"/>
                </a:solidFill>
              </a:rPr>
              <a:t> </a:t>
            </a:r>
            <a:endParaRPr sz="2800"/>
          </a:p>
        </p:txBody>
      </p:sp>
      <p:sp>
        <p:nvSpPr>
          <p:cNvPr id="380" name="Google Shape;380;p15"/>
          <p:cNvSpPr txBox="1"/>
          <p:nvPr>
            <p:ph idx="12" type="sldNum"/>
          </p:nvPr>
        </p:nvSpPr>
        <p:spPr>
          <a:xfrm>
            <a:off x="11407812" y="6241600"/>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1" name="Google Shape;381;p15"/>
          <p:cNvSpPr txBox="1"/>
          <p:nvPr/>
        </p:nvSpPr>
        <p:spPr>
          <a:xfrm>
            <a:off x="498625" y="642550"/>
            <a:ext cx="11306100" cy="5745900"/>
          </a:xfrm>
          <a:prstGeom prst="rect">
            <a:avLst/>
          </a:prstGeom>
          <a:noFill/>
          <a:ln>
            <a:noFill/>
          </a:ln>
        </p:spPr>
        <p:txBody>
          <a:bodyPr anchorCtr="0" anchor="t" bIns="91425" lIns="91425" spcFirstLastPara="1" rIns="91425" wrap="square" tIns="91425">
            <a:noAutofit/>
          </a:bodyPr>
          <a:lstStyle/>
          <a:p>
            <a:pPr indent="-371475" lvl="0" marL="457200" rtl="0" algn="l">
              <a:spcBef>
                <a:spcPts val="0"/>
              </a:spcBef>
              <a:spcAft>
                <a:spcPts val="0"/>
              </a:spcAft>
              <a:buClr>
                <a:schemeClr val="lt1"/>
              </a:buClr>
              <a:buSzPts val="2250"/>
              <a:buFont typeface="Century Gothic"/>
              <a:buChar char="❖"/>
            </a:pPr>
            <a:r>
              <a:rPr lang="en-US" sz="2250">
                <a:solidFill>
                  <a:srgbClr val="FFFF00"/>
                </a:solidFill>
                <a:latin typeface="Century Gothic"/>
                <a:ea typeface="Century Gothic"/>
                <a:cs typeface="Century Gothic"/>
                <a:sym typeface="Century Gothic"/>
              </a:rPr>
              <a:t>3 sizes models are evaluated</a:t>
            </a:r>
            <a:r>
              <a:rPr lang="en-US" sz="2250">
                <a:solidFill>
                  <a:schemeClr val="lt1"/>
                </a:solidFill>
                <a:latin typeface="Century Gothic"/>
                <a:ea typeface="Century Gothic"/>
                <a:cs typeface="Century Gothic"/>
                <a:sym typeface="Century Gothic"/>
              </a:rPr>
              <a:t>: Chronos Bolt base, Bolt small, and Bolt mini. </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chemeClr val="lt1"/>
                </a:solidFill>
                <a:latin typeface="Century Gothic"/>
                <a:ea typeface="Century Gothic"/>
                <a:cs typeface="Century Gothic"/>
                <a:sym typeface="Century Gothic"/>
              </a:rPr>
              <a:t>zero-shot forecasting + slope evaluation takes </a:t>
            </a:r>
            <a:r>
              <a:rPr lang="en-US" sz="2250">
                <a:solidFill>
                  <a:srgbClr val="FFFF00"/>
                </a:solidFill>
                <a:latin typeface="Century Gothic"/>
                <a:ea typeface="Century Gothic"/>
                <a:cs typeface="Century Gothic"/>
                <a:sym typeface="Century Gothic"/>
              </a:rPr>
              <a:t>3-4 mins for 100 test datasets</a:t>
            </a:r>
            <a:endParaRPr sz="2250">
              <a:solidFill>
                <a:srgbClr val="FFFF00"/>
              </a:solidFill>
              <a:latin typeface="Century Gothic"/>
              <a:ea typeface="Century Gothic"/>
              <a:cs typeface="Century Gothic"/>
              <a:sym typeface="Century Gothic"/>
            </a:endParaRPr>
          </a:p>
          <a:p>
            <a:pPr indent="-371475" lvl="0" marL="457200" rtl="0" algn="l">
              <a:spcBef>
                <a:spcPts val="0"/>
              </a:spcBef>
              <a:spcAft>
                <a:spcPts val="0"/>
              </a:spcAft>
              <a:buClr>
                <a:srgbClr val="FF9900"/>
              </a:buClr>
              <a:buSzPts val="2250"/>
              <a:buFont typeface="Century Gothic"/>
              <a:buChar char="❖"/>
            </a:pPr>
            <a:r>
              <a:rPr lang="en-US" sz="2250" u="sng">
                <a:solidFill>
                  <a:srgbClr val="FF9900"/>
                </a:solidFill>
                <a:latin typeface="Century Gothic"/>
                <a:ea typeface="Century Gothic"/>
                <a:cs typeface="Century Gothic"/>
                <a:sym typeface="Century Gothic"/>
              </a:rPr>
              <a:t>slope calculation is more difficult than threshold exceedance</a:t>
            </a:r>
            <a:endParaRPr sz="2250" u="sng">
              <a:solidFill>
                <a:srgbClr val="FF9900"/>
              </a:solidFill>
              <a:latin typeface="Century Gothic"/>
              <a:ea typeface="Century Gothic"/>
              <a:cs typeface="Century Gothic"/>
              <a:sym typeface="Century Gothic"/>
            </a:endParaRPr>
          </a:p>
          <a:p>
            <a:pPr indent="0" lvl="0" marL="0" rtl="0" algn="l">
              <a:spcBef>
                <a:spcPts val="0"/>
              </a:spcBef>
              <a:spcAft>
                <a:spcPts val="0"/>
              </a:spcAft>
              <a:buNone/>
            </a:pPr>
            <a:r>
              <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rgbClr val="00B0F0"/>
                </a:solidFill>
                <a:latin typeface="Century Gothic"/>
                <a:ea typeface="Century Gothic"/>
                <a:cs typeface="Century Gothic"/>
                <a:sym typeface="Century Gothic"/>
              </a:rPr>
              <a:t>Bolt base</a:t>
            </a:r>
            <a:r>
              <a:rPr lang="en-US" sz="2250">
                <a:solidFill>
                  <a:schemeClr val="lt1"/>
                </a:solidFill>
                <a:latin typeface="Century Gothic"/>
                <a:ea typeface="Century Gothic"/>
                <a:cs typeface="Century Gothic"/>
                <a:sym typeface="Century Gothic"/>
              </a:rPr>
              <a:t> much better → </a:t>
            </a:r>
            <a:r>
              <a:rPr lang="en-US" sz="2250" u="sng">
                <a:solidFill>
                  <a:srgbClr val="00FF00"/>
                </a:solidFill>
                <a:latin typeface="Century Gothic"/>
                <a:ea typeface="Century Gothic"/>
                <a:cs typeface="Century Gothic"/>
                <a:sym typeface="Century Gothic"/>
              </a:rPr>
              <a:t>mean MSE 0.063, median MSE 0.024; </a:t>
            </a:r>
            <a:endParaRPr sz="2250" u="sng">
              <a:solidFill>
                <a:srgbClr val="00FF00"/>
              </a:solidFill>
              <a:latin typeface="Century Gothic"/>
              <a:ea typeface="Century Gothic"/>
              <a:cs typeface="Century Gothic"/>
              <a:sym typeface="Century Gothic"/>
            </a:endParaRPr>
          </a:p>
          <a:p>
            <a:pPr indent="0" lvl="0" marL="3657600" rtl="0" algn="l">
              <a:spcBef>
                <a:spcPts val="0"/>
              </a:spcBef>
              <a:spcAft>
                <a:spcPts val="0"/>
              </a:spcAft>
              <a:buNone/>
            </a:pPr>
            <a:r>
              <a:rPr lang="en-US" sz="2250">
                <a:solidFill>
                  <a:srgbClr val="00FF00"/>
                </a:solidFill>
                <a:latin typeface="Century Gothic"/>
                <a:ea typeface="Century Gothic"/>
                <a:cs typeface="Century Gothic"/>
                <a:sym typeface="Century Gothic"/>
              </a:rPr>
              <a:t>    </a:t>
            </a:r>
            <a:r>
              <a:rPr lang="en-US" sz="2250" u="sng">
                <a:solidFill>
                  <a:srgbClr val="00FF00"/>
                </a:solidFill>
                <a:latin typeface="Century Gothic"/>
                <a:ea typeface="Century Gothic"/>
                <a:cs typeface="Century Gothic"/>
                <a:sym typeface="Century Gothic"/>
              </a:rPr>
              <a:t>mean MAE 0.186, median MAE 0.155</a:t>
            </a:r>
            <a:endParaRPr sz="2250" u="sng">
              <a:solidFill>
                <a:srgbClr val="00FF00"/>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rgbClr val="00B0F0"/>
                </a:solidFill>
                <a:latin typeface="Century Gothic"/>
                <a:ea typeface="Century Gothic"/>
                <a:cs typeface="Century Gothic"/>
                <a:sym typeface="Century Gothic"/>
              </a:rPr>
              <a:t>Bolt mini</a:t>
            </a:r>
            <a:r>
              <a:rPr lang="en-US" sz="2250">
                <a:solidFill>
                  <a:schemeClr val="lt1"/>
                </a:solidFill>
                <a:latin typeface="Century Gothic"/>
                <a:ea typeface="Century Gothic"/>
                <a:cs typeface="Century Gothic"/>
                <a:sym typeface="Century Gothic"/>
              </a:rPr>
              <a:t> a little worse →  </a:t>
            </a:r>
            <a:r>
              <a:rPr lang="en-US" sz="2250">
                <a:solidFill>
                  <a:srgbClr val="FFFF00"/>
                </a:solidFill>
                <a:latin typeface="Century Gothic"/>
                <a:ea typeface="Century Gothic"/>
                <a:cs typeface="Century Gothic"/>
                <a:sym typeface="Century Gothic"/>
              </a:rPr>
              <a:t>mean MSE 0.085, median MSE 0.039; </a:t>
            </a:r>
            <a:endParaRPr sz="2250">
              <a:solidFill>
                <a:srgbClr val="FFFF00"/>
              </a:solidFill>
              <a:latin typeface="Century Gothic"/>
              <a:ea typeface="Century Gothic"/>
              <a:cs typeface="Century Gothic"/>
              <a:sym typeface="Century Gothic"/>
            </a:endParaRPr>
          </a:p>
          <a:p>
            <a:pPr indent="457200" lvl="0" marL="3200400" rtl="0" algn="l">
              <a:spcBef>
                <a:spcPts val="0"/>
              </a:spcBef>
              <a:spcAft>
                <a:spcPts val="0"/>
              </a:spcAft>
              <a:buNone/>
            </a:pPr>
            <a:r>
              <a:rPr lang="en-US" sz="2250">
                <a:solidFill>
                  <a:srgbClr val="FFFF00"/>
                </a:solidFill>
                <a:latin typeface="Century Gothic"/>
                <a:ea typeface="Century Gothic"/>
                <a:cs typeface="Century Gothic"/>
                <a:sym typeface="Century Gothic"/>
              </a:rPr>
              <a:t>   mean MAE 0.230, median MAE 0.199</a:t>
            </a:r>
            <a:endParaRPr sz="2250">
              <a:solidFill>
                <a:srgbClr val="FFFF00"/>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rgbClr val="00B0F0"/>
                </a:solidFill>
                <a:latin typeface="Century Gothic"/>
                <a:ea typeface="Century Gothic"/>
                <a:cs typeface="Century Gothic"/>
                <a:sym typeface="Century Gothic"/>
              </a:rPr>
              <a:t>Bolt small</a:t>
            </a:r>
            <a:r>
              <a:rPr lang="en-US" sz="2250">
                <a:solidFill>
                  <a:schemeClr val="lt1"/>
                </a:solidFill>
                <a:latin typeface="Century Gothic"/>
                <a:ea typeface="Century Gothic"/>
                <a:cs typeface="Century Gothic"/>
                <a:sym typeface="Century Gothic"/>
              </a:rPr>
              <a:t> even worse →  </a:t>
            </a:r>
            <a:r>
              <a:rPr lang="en-US" sz="2250">
                <a:solidFill>
                  <a:srgbClr val="FFFF00"/>
                </a:solidFill>
                <a:latin typeface="Century Gothic"/>
                <a:ea typeface="Century Gothic"/>
                <a:cs typeface="Century Gothic"/>
                <a:sym typeface="Century Gothic"/>
              </a:rPr>
              <a:t>mean MSE 0.467, median MSE 0.432; </a:t>
            </a:r>
            <a:endParaRPr sz="2250">
              <a:solidFill>
                <a:srgbClr val="FFFF00"/>
              </a:solidFill>
              <a:latin typeface="Century Gothic"/>
              <a:ea typeface="Century Gothic"/>
              <a:cs typeface="Century Gothic"/>
              <a:sym typeface="Century Gothic"/>
            </a:endParaRPr>
          </a:p>
          <a:p>
            <a:pPr indent="457200" lvl="0" marL="3200400" rtl="0" algn="l">
              <a:spcBef>
                <a:spcPts val="0"/>
              </a:spcBef>
              <a:spcAft>
                <a:spcPts val="0"/>
              </a:spcAft>
              <a:buNone/>
            </a:pPr>
            <a:r>
              <a:rPr lang="en-US" sz="2250">
                <a:solidFill>
                  <a:srgbClr val="FFFF00"/>
                </a:solidFill>
                <a:latin typeface="Century Gothic"/>
                <a:ea typeface="Century Gothic"/>
                <a:cs typeface="Century Gothic"/>
                <a:sym typeface="Century Gothic"/>
              </a:rPr>
              <a:t>   mean MAE 0.636, median MAE 0.657</a:t>
            </a:r>
            <a:endParaRPr sz="2250">
              <a:solidFill>
                <a:srgbClr val="FFFF00"/>
              </a:solidFill>
              <a:latin typeface="Century Gothic"/>
              <a:ea typeface="Century Gothic"/>
              <a:cs typeface="Century Gothic"/>
              <a:sym typeface="Century Gothic"/>
            </a:endParaRPr>
          </a:p>
          <a:p>
            <a:pPr indent="0" lvl="0" marL="0" rtl="0" algn="l">
              <a:spcBef>
                <a:spcPts val="0"/>
              </a:spcBef>
              <a:spcAft>
                <a:spcPts val="0"/>
              </a:spcAft>
              <a:buNone/>
            </a:pPr>
            <a:r>
              <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u="sng">
                <a:solidFill>
                  <a:srgbClr val="00B0F0"/>
                </a:solidFill>
                <a:latin typeface="Century Gothic"/>
                <a:ea typeface="Century Gothic"/>
                <a:cs typeface="Century Gothic"/>
                <a:sym typeface="Century Gothic"/>
              </a:rPr>
              <a:t>Bolt mini</a:t>
            </a:r>
            <a:r>
              <a:rPr lang="en-US" sz="2250">
                <a:solidFill>
                  <a:schemeClr val="lt1"/>
                </a:solidFill>
                <a:latin typeface="Century Gothic"/>
                <a:ea typeface="Century Gothic"/>
                <a:cs typeface="Century Gothic"/>
                <a:sym typeface="Century Gothic"/>
              </a:rPr>
              <a:t>: Fewer parameters, but sufficient to capture essential patterns</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u="sng">
                <a:solidFill>
                  <a:srgbClr val="00B0F0"/>
                </a:solidFill>
                <a:latin typeface="Century Gothic"/>
                <a:ea typeface="Century Gothic"/>
                <a:cs typeface="Century Gothic"/>
                <a:sym typeface="Century Gothic"/>
              </a:rPr>
              <a:t>Bolt base</a:t>
            </a:r>
            <a:r>
              <a:rPr lang="en-US" sz="2250">
                <a:solidFill>
                  <a:schemeClr val="lt1"/>
                </a:solidFill>
                <a:latin typeface="Century Gothic"/>
                <a:ea typeface="Century Gothic"/>
                <a:cs typeface="Century Gothic"/>
                <a:sym typeface="Century Gothic"/>
              </a:rPr>
              <a:t>: Much bigger, more powerful → effectively model complex trends</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u="sng">
                <a:solidFill>
                  <a:srgbClr val="00B0F0"/>
                </a:solidFill>
                <a:latin typeface="Century Gothic"/>
                <a:ea typeface="Century Gothic"/>
                <a:cs typeface="Century Gothic"/>
                <a:sym typeface="Century Gothic"/>
              </a:rPr>
              <a:t>Bolt small</a:t>
            </a:r>
            <a:r>
              <a:rPr lang="en-US" sz="2250">
                <a:solidFill>
                  <a:schemeClr val="lt1"/>
                </a:solidFill>
                <a:latin typeface="Century Gothic"/>
                <a:ea typeface="Century Gothic"/>
                <a:cs typeface="Century Gothic"/>
                <a:sym typeface="Century Gothic"/>
              </a:rPr>
              <a:t>: In-between size, struggle to balance complexity → worst performance</a:t>
            </a:r>
            <a:endParaRPr sz="225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34de9f2c7ee_0_82"/>
          <p:cNvSpPr txBox="1"/>
          <p:nvPr>
            <p:ph idx="12" type="sldNum"/>
          </p:nvPr>
        </p:nvSpPr>
        <p:spPr>
          <a:xfrm>
            <a:off x="11484012" y="6394000"/>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7" name="Google Shape;387;g34de9f2c7ee_0_82" title="Screenshot 2025-04-21 at 3.17.17 PM.png"/>
          <p:cNvPicPr preferRelativeResize="0"/>
          <p:nvPr/>
        </p:nvPicPr>
        <p:blipFill rotWithShape="1">
          <a:blip r:embed="rId3">
            <a:alphaModFix/>
          </a:blip>
          <a:srcRect b="53071" l="0" r="0" t="0"/>
          <a:stretch/>
        </p:blipFill>
        <p:spPr>
          <a:xfrm>
            <a:off x="0" y="346174"/>
            <a:ext cx="5968324" cy="2232274"/>
          </a:xfrm>
          <a:prstGeom prst="rect">
            <a:avLst/>
          </a:prstGeom>
          <a:noFill/>
          <a:ln>
            <a:noFill/>
          </a:ln>
        </p:spPr>
      </p:pic>
      <p:pic>
        <p:nvPicPr>
          <p:cNvPr id="388" name="Google Shape;388;g34de9f2c7ee_0_82" title="Screenshot 2025-04-21 at 3.40.30 PM.png"/>
          <p:cNvPicPr preferRelativeResize="0"/>
          <p:nvPr/>
        </p:nvPicPr>
        <p:blipFill rotWithShape="1">
          <a:blip r:embed="rId4">
            <a:alphaModFix/>
          </a:blip>
          <a:srcRect b="18672" l="0" r="50794" t="0"/>
          <a:stretch/>
        </p:blipFill>
        <p:spPr>
          <a:xfrm>
            <a:off x="34950" y="2766950"/>
            <a:ext cx="5846874" cy="3683274"/>
          </a:xfrm>
          <a:prstGeom prst="rect">
            <a:avLst/>
          </a:prstGeom>
          <a:noFill/>
          <a:ln>
            <a:noFill/>
          </a:ln>
        </p:spPr>
      </p:pic>
      <p:pic>
        <p:nvPicPr>
          <p:cNvPr id="389" name="Google Shape;389;g34de9f2c7ee_0_82" title="Screenshot 2025-04-21 at 3.17.17 PM.png"/>
          <p:cNvPicPr preferRelativeResize="0"/>
          <p:nvPr/>
        </p:nvPicPr>
        <p:blipFill rotWithShape="1">
          <a:blip r:embed="rId3">
            <a:alphaModFix/>
          </a:blip>
          <a:srcRect b="8735" l="0" r="0" t="44847"/>
          <a:stretch/>
        </p:blipFill>
        <p:spPr>
          <a:xfrm>
            <a:off x="6096000" y="346175"/>
            <a:ext cx="6034219" cy="2232274"/>
          </a:xfrm>
          <a:prstGeom prst="rect">
            <a:avLst/>
          </a:prstGeom>
          <a:noFill/>
          <a:ln>
            <a:noFill/>
          </a:ln>
        </p:spPr>
      </p:pic>
      <p:pic>
        <p:nvPicPr>
          <p:cNvPr id="390" name="Google Shape;390;g34de9f2c7ee_0_82" title="Screenshot 2025-04-21 at 3.40.30 PM.png"/>
          <p:cNvPicPr preferRelativeResize="0"/>
          <p:nvPr/>
        </p:nvPicPr>
        <p:blipFill rotWithShape="1">
          <a:blip r:embed="rId4">
            <a:alphaModFix/>
          </a:blip>
          <a:srcRect b="18672" l="49864" r="929" t="0"/>
          <a:stretch/>
        </p:blipFill>
        <p:spPr>
          <a:xfrm>
            <a:off x="6038375" y="2766950"/>
            <a:ext cx="5968325" cy="3683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6"/>
          <p:cNvSpPr txBox="1"/>
          <p:nvPr>
            <p:ph type="title"/>
          </p:nvPr>
        </p:nvSpPr>
        <p:spPr>
          <a:xfrm>
            <a:off x="3514925" y="-73575"/>
            <a:ext cx="5187300" cy="75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lang="en-US" sz="2800" u="sng" cap="none">
                <a:solidFill>
                  <a:srgbClr val="E5E5DA"/>
                </a:solidFill>
              </a:rPr>
              <a:t>Forecasting </a:t>
            </a:r>
            <a:r>
              <a:rPr lang="en-US" sz="2800" u="sng">
                <a:solidFill>
                  <a:srgbClr val="E5E5DA"/>
                </a:solidFill>
              </a:rPr>
              <a:t>(Chronos)</a:t>
            </a:r>
            <a:endParaRPr sz="2800" u="sng"/>
          </a:p>
        </p:txBody>
      </p:sp>
      <p:sp>
        <p:nvSpPr>
          <p:cNvPr id="396" name="Google Shape;396;p16"/>
          <p:cNvSpPr txBox="1"/>
          <p:nvPr>
            <p:ph idx="12" type="sldNum"/>
          </p:nvPr>
        </p:nvSpPr>
        <p:spPr>
          <a:xfrm>
            <a:off x="11276012" y="62642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7" name="Google Shape;397;p16"/>
          <p:cNvSpPr txBox="1"/>
          <p:nvPr/>
        </p:nvSpPr>
        <p:spPr>
          <a:xfrm>
            <a:off x="435750" y="556050"/>
            <a:ext cx="11398800" cy="2479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Font typeface="Century Gothic"/>
              <a:buChar char="❖"/>
            </a:pPr>
            <a:r>
              <a:rPr lang="en-US" sz="2100">
                <a:solidFill>
                  <a:srgbClr val="FFFF00"/>
                </a:solidFill>
                <a:latin typeface="Century Gothic"/>
                <a:ea typeface="Century Gothic"/>
                <a:cs typeface="Century Gothic"/>
                <a:sym typeface="Century Gothic"/>
              </a:rPr>
              <a:t>All 4 sizes models are evaluated</a:t>
            </a:r>
            <a:r>
              <a:rPr lang="en-US" sz="2100">
                <a:solidFill>
                  <a:schemeClr val="lt1"/>
                </a:solidFill>
                <a:latin typeface="Century Gothic"/>
                <a:ea typeface="Century Gothic"/>
                <a:cs typeface="Century Gothic"/>
                <a:sym typeface="Century Gothic"/>
              </a:rPr>
              <a:t>: Chronos Bolt base, small, mini, tiny.</a:t>
            </a:r>
            <a:endParaRPr sz="2100">
              <a:solidFill>
                <a:schemeClr val="lt1"/>
              </a:solidFill>
              <a:latin typeface="Century Gothic"/>
              <a:ea typeface="Century Gothic"/>
              <a:cs typeface="Century Gothic"/>
              <a:sym typeface="Century Gothic"/>
            </a:endParaRPr>
          </a:p>
          <a:p>
            <a:pPr indent="-361950" lvl="1" marL="914400" rtl="0" algn="l">
              <a:spcBef>
                <a:spcPts val="0"/>
              </a:spcBef>
              <a:spcAft>
                <a:spcPts val="0"/>
              </a:spcAft>
              <a:buClr>
                <a:schemeClr val="lt1"/>
              </a:buClr>
              <a:buSzPts val="2100"/>
              <a:buFont typeface="Century Gothic"/>
              <a:buChar char="➢"/>
            </a:pPr>
            <a:r>
              <a:rPr i="1" lang="en-US" sz="2100" u="sng">
                <a:solidFill>
                  <a:schemeClr val="lt1"/>
                </a:solidFill>
                <a:latin typeface="Century Gothic"/>
                <a:ea typeface="Century Gothic"/>
                <a:cs typeface="Century Gothic"/>
                <a:sym typeface="Century Gothic"/>
              </a:rPr>
              <a:t>Zero Shot Forecasting</a:t>
            </a:r>
            <a:r>
              <a:rPr lang="en-US" sz="2100">
                <a:solidFill>
                  <a:schemeClr val="lt1"/>
                </a:solidFill>
                <a:latin typeface="Century Gothic"/>
                <a:ea typeface="Century Gothic"/>
                <a:cs typeface="Century Gothic"/>
                <a:sym typeface="Century Gothic"/>
              </a:rPr>
              <a:t>: </a:t>
            </a:r>
            <a:r>
              <a:rPr lang="en-US" sz="2100">
                <a:solidFill>
                  <a:srgbClr val="FFFF00"/>
                </a:solidFill>
                <a:latin typeface="Century Gothic"/>
                <a:ea typeface="Century Gothic"/>
                <a:cs typeface="Century Gothic"/>
                <a:sym typeface="Century Gothic"/>
              </a:rPr>
              <a:t>6-8 mins for 100 test datasets</a:t>
            </a:r>
            <a:r>
              <a:rPr lang="en-US" sz="2100">
                <a:solidFill>
                  <a:schemeClr val="lt1"/>
                </a:solidFill>
                <a:latin typeface="Century Gothic"/>
                <a:ea typeface="Century Gothic"/>
                <a:cs typeface="Century Gothic"/>
                <a:sym typeface="Century Gothic"/>
              </a:rPr>
              <a:t> </a:t>
            </a:r>
            <a:endParaRPr sz="2100">
              <a:solidFill>
                <a:schemeClr val="lt1"/>
              </a:solidFill>
              <a:latin typeface="Century Gothic"/>
              <a:ea typeface="Century Gothic"/>
              <a:cs typeface="Century Gothic"/>
              <a:sym typeface="Century Gothic"/>
            </a:endParaRPr>
          </a:p>
          <a:p>
            <a:pPr indent="-361950" lvl="1" marL="914400" rtl="0" algn="l">
              <a:spcBef>
                <a:spcPts val="0"/>
              </a:spcBef>
              <a:spcAft>
                <a:spcPts val="0"/>
              </a:spcAft>
              <a:buClr>
                <a:schemeClr val="lt1"/>
              </a:buClr>
              <a:buSzPts val="2100"/>
              <a:buFont typeface="Century Gothic"/>
              <a:buChar char="➢"/>
            </a:pPr>
            <a:r>
              <a:rPr i="1" lang="en-US" sz="2100" u="sng">
                <a:solidFill>
                  <a:schemeClr val="lt1"/>
                </a:solidFill>
                <a:latin typeface="Century Gothic"/>
                <a:ea typeface="Century Gothic"/>
                <a:cs typeface="Century Gothic"/>
                <a:sym typeface="Century Gothic"/>
              </a:rPr>
              <a:t>Fine-tuned Forecasting</a:t>
            </a:r>
            <a:r>
              <a:rPr lang="en-US" sz="2100">
                <a:solidFill>
                  <a:schemeClr val="lt1"/>
                </a:solidFill>
                <a:latin typeface="Century Gothic"/>
                <a:ea typeface="Century Gothic"/>
                <a:cs typeface="Century Gothic"/>
                <a:sym typeface="Century Gothic"/>
              </a:rPr>
              <a:t>: manually set tuning parameters &amp; time,</a:t>
            </a:r>
            <a:r>
              <a:rPr lang="en-US" sz="2100">
                <a:solidFill>
                  <a:srgbClr val="FFFF00"/>
                </a:solidFill>
                <a:latin typeface="Century Gothic"/>
                <a:ea typeface="Century Gothic"/>
                <a:cs typeface="Century Gothic"/>
                <a:sym typeface="Century Gothic"/>
              </a:rPr>
              <a:t> 5 min/dataset</a:t>
            </a:r>
            <a:endParaRPr sz="2100">
              <a:solidFill>
                <a:schemeClr val="lt1"/>
              </a:solidFill>
              <a:latin typeface="Century Gothic"/>
              <a:ea typeface="Century Gothic"/>
              <a:cs typeface="Century Gothic"/>
              <a:sym typeface="Century Gothic"/>
            </a:endParaRPr>
          </a:p>
          <a:p>
            <a:pPr indent="-361950" lvl="0" marL="457200" rtl="0" algn="l">
              <a:spcBef>
                <a:spcPts val="0"/>
              </a:spcBef>
              <a:spcAft>
                <a:spcPts val="0"/>
              </a:spcAft>
              <a:buClr>
                <a:schemeClr val="lt1"/>
              </a:buClr>
              <a:buSzPts val="2100"/>
              <a:buChar char="●"/>
            </a:pPr>
            <a:r>
              <a:rPr lang="en-US" sz="2100">
                <a:solidFill>
                  <a:srgbClr val="00B0F0"/>
                </a:solidFill>
              </a:rPr>
              <a:t>First 75% Quantile</a:t>
            </a:r>
            <a:r>
              <a:rPr lang="en-US" sz="2100">
                <a:solidFill>
                  <a:schemeClr val="lt1"/>
                </a:solidFill>
              </a:rPr>
              <a:t> → </a:t>
            </a:r>
            <a:r>
              <a:rPr lang="en-US" sz="2100">
                <a:solidFill>
                  <a:srgbClr val="FFFF00"/>
                </a:solidFill>
              </a:rPr>
              <a:t>all 4 models perform well</a:t>
            </a:r>
            <a:r>
              <a:rPr lang="en-US" sz="2100">
                <a:solidFill>
                  <a:schemeClr val="lt1"/>
                </a:solidFill>
              </a:rPr>
              <a:t>; </a:t>
            </a:r>
            <a:r>
              <a:rPr lang="en-US" sz="2100">
                <a:solidFill>
                  <a:srgbClr val="FFFF00"/>
                </a:solidFill>
              </a:rPr>
              <a:t>Mean error inflated</a:t>
            </a:r>
            <a:r>
              <a:rPr lang="en-US" sz="2100">
                <a:solidFill>
                  <a:schemeClr val="lt1"/>
                </a:solidFill>
              </a:rPr>
              <a:t> by </a:t>
            </a:r>
            <a:r>
              <a:rPr lang="en-US" sz="2100">
                <a:solidFill>
                  <a:srgbClr val="00B0F0"/>
                </a:solidFill>
              </a:rPr>
              <a:t>last 25% Quantile</a:t>
            </a:r>
            <a:endParaRPr sz="2100">
              <a:solidFill>
                <a:srgbClr val="00B0F0"/>
              </a:solidFill>
            </a:endParaRPr>
          </a:p>
          <a:p>
            <a:pPr indent="-361950" lvl="0" marL="457200" rtl="0" algn="l">
              <a:spcBef>
                <a:spcPts val="0"/>
              </a:spcBef>
              <a:spcAft>
                <a:spcPts val="0"/>
              </a:spcAft>
              <a:buClr>
                <a:schemeClr val="lt1"/>
              </a:buClr>
              <a:buSzPts val="2100"/>
              <a:buChar char="●"/>
            </a:pPr>
            <a:r>
              <a:rPr lang="en-US" sz="2100" u="sng">
                <a:solidFill>
                  <a:srgbClr val="00B0F0"/>
                </a:solidFill>
              </a:rPr>
              <a:t>Bolt Small</a:t>
            </a:r>
            <a:r>
              <a:rPr lang="en-US" sz="2100">
                <a:solidFill>
                  <a:schemeClr val="lt1"/>
                </a:solidFill>
              </a:rPr>
              <a:t>: </a:t>
            </a:r>
            <a:r>
              <a:rPr lang="en-US" sz="2100">
                <a:solidFill>
                  <a:srgbClr val="FFFF00"/>
                </a:solidFill>
              </a:rPr>
              <a:t>Most consistent</a:t>
            </a:r>
            <a:r>
              <a:rPr lang="en-US" sz="2100">
                <a:solidFill>
                  <a:schemeClr val="lt1"/>
                </a:solidFill>
              </a:rPr>
              <a:t> performance</a:t>
            </a:r>
            <a:endParaRPr sz="2100">
              <a:solidFill>
                <a:schemeClr val="lt1"/>
              </a:solidFill>
            </a:endParaRPr>
          </a:p>
          <a:p>
            <a:pPr indent="-361950" lvl="0" marL="457200" rtl="0" algn="l">
              <a:spcBef>
                <a:spcPts val="0"/>
              </a:spcBef>
              <a:spcAft>
                <a:spcPts val="0"/>
              </a:spcAft>
              <a:buClr>
                <a:schemeClr val="lt1"/>
              </a:buClr>
              <a:buSzPts val="2100"/>
              <a:buChar char="●"/>
            </a:pPr>
            <a:r>
              <a:rPr lang="en-US" sz="2100" u="sng">
                <a:solidFill>
                  <a:srgbClr val="00B0F0"/>
                </a:solidFill>
              </a:rPr>
              <a:t>Bolt Base</a:t>
            </a:r>
            <a:r>
              <a:rPr lang="en-US" sz="2100">
                <a:solidFill>
                  <a:schemeClr val="lt1"/>
                </a:solidFill>
              </a:rPr>
              <a:t>: </a:t>
            </a:r>
            <a:r>
              <a:rPr lang="en-US" sz="2100">
                <a:solidFill>
                  <a:srgbClr val="FFFF00"/>
                </a:solidFill>
              </a:rPr>
              <a:t>Best 25%–75% </a:t>
            </a:r>
            <a:r>
              <a:rPr lang="en-US" sz="2100">
                <a:solidFill>
                  <a:schemeClr val="lt1"/>
                </a:solidFill>
              </a:rPr>
              <a:t>performance, get worse in last 25%</a:t>
            </a:r>
            <a:endParaRPr sz="2100">
              <a:solidFill>
                <a:schemeClr val="lt1"/>
              </a:solidFill>
            </a:endParaRPr>
          </a:p>
          <a:p>
            <a:pPr indent="-361950" lvl="0" marL="457200" rtl="0" algn="l">
              <a:spcBef>
                <a:spcPts val="0"/>
              </a:spcBef>
              <a:spcAft>
                <a:spcPts val="0"/>
              </a:spcAft>
              <a:buClr>
                <a:schemeClr val="lt1"/>
              </a:buClr>
              <a:buSzPts val="2100"/>
              <a:buChar char="●"/>
            </a:pPr>
            <a:r>
              <a:rPr lang="en-US" sz="2100">
                <a:solidFill>
                  <a:schemeClr val="lt1"/>
                </a:solidFill>
              </a:rPr>
              <a:t>About </a:t>
            </a:r>
            <a:r>
              <a:rPr lang="en-US" sz="2100" u="sng">
                <a:solidFill>
                  <a:srgbClr val="00B050"/>
                </a:solidFill>
              </a:rPr>
              <a:t>35 datasets get better performance after fine-tuning</a:t>
            </a:r>
            <a:r>
              <a:rPr lang="en-US" sz="2100">
                <a:solidFill>
                  <a:schemeClr val="lt1"/>
                </a:solidFill>
              </a:rPr>
              <a:t>, best performance collected.</a:t>
            </a:r>
            <a:endParaRPr sz="2100">
              <a:solidFill>
                <a:schemeClr val="lt1"/>
              </a:solidFill>
            </a:endParaRPr>
          </a:p>
          <a:p>
            <a:pPr indent="0" lvl="0" marL="0" rtl="0" algn="l">
              <a:spcBef>
                <a:spcPts val="0"/>
              </a:spcBef>
              <a:spcAft>
                <a:spcPts val="0"/>
              </a:spcAft>
              <a:buNone/>
            </a:pPr>
            <a:r>
              <a:t/>
            </a:r>
            <a:endParaRPr sz="2100">
              <a:solidFill>
                <a:schemeClr val="lt1"/>
              </a:solidFill>
              <a:latin typeface="Century Gothic"/>
              <a:ea typeface="Century Gothic"/>
              <a:cs typeface="Century Gothic"/>
              <a:sym typeface="Century Gothic"/>
            </a:endParaRPr>
          </a:p>
        </p:txBody>
      </p:sp>
      <p:pic>
        <p:nvPicPr>
          <p:cNvPr id="398" name="Google Shape;398;p16"/>
          <p:cNvPicPr preferRelativeResize="0"/>
          <p:nvPr/>
        </p:nvPicPr>
        <p:blipFill rotWithShape="1">
          <a:blip r:embed="rId3">
            <a:alphaModFix/>
          </a:blip>
          <a:srcRect b="0" l="0" r="0" t="0"/>
          <a:stretch/>
        </p:blipFill>
        <p:spPr>
          <a:xfrm>
            <a:off x="628375" y="3035550"/>
            <a:ext cx="5213970" cy="3557125"/>
          </a:xfrm>
          <a:prstGeom prst="rect">
            <a:avLst/>
          </a:prstGeom>
          <a:noFill/>
          <a:ln>
            <a:noFill/>
          </a:ln>
        </p:spPr>
      </p:pic>
      <p:pic>
        <p:nvPicPr>
          <p:cNvPr id="399" name="Google Shape;399;p16" title="Screenshot 2025-04-21 at 3.48.57 PM.png"/>
          <p:cNvPicPr preferRelativeResize="0"/>
          <p:nvPr/>
        </p:nvPicPr>
        <p:blipFill>
          <a:blip r:embed="rId4">
            <a:alphaModFix/>
          </a:blip>
          <a:stretch>
            <a:fillRect/>
          </a:stretch>
        </p:blipFill>
        <p:spPr>
          <a:xfrm>
            <a:off x="6248400" y="3087125"/>
            <a:ext cx="4900000" cy="236015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
          <p:cNvSpPr txBox="1"/>
          <p:nvPr/>
        </p:nvSpPr>
        <p:spPr>
          <a:xfrm>
            <a:off x="8119869" y="643466"/>
            <a:ext cx="3143875" cy="557106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lang="en-US" sz="3400" u="sng">
                <a:solidFill>
                  <a:srgbClr val="E5E5DA"/>
                </a:solidFill>
                <a:latin typeface="Century Gothic"/>
                <a:ea typeface="Century Gothic"/>
                <a:cs typeface="Century Gothic"/>
                <a:sym typeface="Century Gothic"/>
              </a:rPr>
              <a:t>Project Goal &amp; Motivation</a:t>
            </a:r>
            <a:endParaRPr/>
          </a:p>
        </p:txBody>
      </p:sp>
      <p:sp>
        <p:nvSpPr>
          <p:cNvPr id="154" name="Google Shape;154;p2"/>
          <p:cNvSpPr/>
          <p:nvPr/>
        </p:nvSpPr>
        <p:spPr>
          <a:xfrm>
            <a:off x="0" y="0"/>
            <a:ext cx="7532169"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55" name="Google Shape;155;p2"/>
          <p:cNvSpPr/>
          <p:nvPr/>
        </p:nvSpPr>
        <p:spPr>
          <a:xfrm rot="-5400000">
            <a:off x="3908066"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56" name="Google Shape;156;p2"/>
          <p:cNvCxnSpPr/>
          <p:nvPr/>
        </p:nvCxnSpPr>
        <p:spPr>
          <a:xfrm rot="5400000">
            <a:off x="4150420" y="3429000"/>
            <a:ext cx="6858000" cy="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157" name="Google Shape;157;p2"/>
          <p:cNvSpPr txBox="1"/>
          <p:nvPr>
            <p:ph idx="12" type="sldNum"/>
          </p:nvPr>
        </p:nvSpPr>
        <p:spPr>
          <a:xfrm>
            <a:off x="10514012" y="625735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b="1" i="0" lang="en-US">
                <a:solidFill>
                  <a:srgbClr val="BFBFBF"/>
                </a:solidFill>
                <a:latin typeface="Century Gothic"/>
                <a:ea typeface="Century Gothic"/>
                <a:cs typeface="Century Gothic"/>
                <a:sym typeface="Century Gothic"/>
              </a:rPr>
              <a:t>‹#›</a:t>
            </a:fld>
            <a:endParaRPr b="1" i="0">
              <a:solidFill>
                <a:srgbClr val="BFBFBF"/>
              </a:solidFill>
              <a:latin typeface="Century Gothic"/>
              <a:ea typeface="Century Gothic"/>
              <a:cs typeface="Century Gothic"/>
              <a:sym typeface="Century Gothic"/>
            </a:endParaRPr>
          </a:p>
        </p:txBody>
      </p:sp>
      <p:grpSp>
        <p:nvGrpSpPr>
          <p:cNvPr id="158" name="Google Shape;158;p2"/>
          <p:cNvGrpSpPr/>
          <p:nvPr/>
        </p:nvGrpSpPr>
        <p:grpSpPr>
          <a:xfrm>
            <a:off x="452975" y="505875"/>
            <a:ext cx="6574923" cy="5913229"/>
            <a:chOff x="0" y="2312"/>
            <a:chExt cx="6243991" cy="5566440"/>
          </a:xfrm>
        </p:grpSpPr>
        <p:sp>
          <p:nvSpPr>
            <p:cNvPr id="159" name="Google Shape;159;p2"/>
            <p:cNvSpPr/>
            <p:nvPr/>
          </p:nvSpPr>
          <p:spPr>
            <a:xfrm>
              <a:off x="0" y="2312"/>
              <a:ext cx="6243991" cy="117188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354494" y="265985"/>
              <a:ext cx="644535" cy="64453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353523" y="2312"/>
              <a:ext cx="4890468" cy="1171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txBox="1"/>
            <p:nvPr/>
          </p:nvSpPr>
          <p:spPr>
            <a:xfrm>
              <a:off x="1353523" y="2312"/>
              <a:ext cx="4890468" cy="1171882"/>
            </a:xfrm>
            <a:prstGeom prst="rect">
              <a:avLst/>
            </a:prstGeom>
            <a:noFill/>
            <a:ln>
              <a:noFill/>
            </a:ln>
          </p:spPr>
          <p:txBody>
            <a:bodyPr anchorCtr="0" anchor="ctr" bIns="124000" lIns="124000" spcFirstLastPara="1" rIns="124000" wrap="square" tIns="124000">
              <a:noAutofit/>
            </a:bodyPr>
            <a:lstStyle/>
            <a:p>
              <a:pPr indent="0" lvl="0" marL="0" marR="0" rtl="0" algn="l">
                <a:lnSpc>
                  <a:spcPct val="100000"/>
                </a:lnSpc>
                <a:spcBef>
                  <a:spcPts val="0"/>
                </a:spcBef>
                <a:spcAft>
                  <a:spcPts val="0"/>
                </a:spcAft>
                <a:buClr>
                  <a:schemeClr val="lt1"/>
                </a:buClr>
                <a:buSzPts val="1800"/>
                <a:buFont typeface="Century Gothic"/>
                <a:buNone/>
              </a:pPr>
              <a:r>
                <a:rPr b="0" i="0" lang="en-US" sz="1800">
                  <a:solidFill>
                    <a:schemeClr val="lt1"/>
                  </a:solidFill>
                  <a:latin typeface="Century Gothic"/>
                  <a:ea typeface="Century Gothic"/>
                  <a:cs typeface="Century Gothic"/>
                  <a:sym typeface="Century Gothic"/>
                </a:rPr>
                <a:t>GE aims to leverage </a:t>
              </a:r>
              <a:r>
                <a:rPr b="1" i="0" lang="en-US" sz="1800">
                  <a:solidFill>
                    <a:srgbClr val="FFFF00"/>
                  </a:solidFill>
                  <a:latin typeface="Century Gothic"/>
                  <a:ea typeface="Century Gothic"/>
                  <a:cs typeface="Century Gothic"/>
                  <a:sym typeface="Century Gothic"/>
                </a:rPr>
                <a:t>LLMs</a:t>
              </a:r>
              <a:r>
                <a:rPr b="0" i="0" lang="en-US" sz="1800">
                  <a:solidFill>
                    <a:schemeClr val="lt1"/>
                  </a:solidFill>
                  <a:latin typeface="Century Gothic"/>
                  <a:ea typeface="Century Gothic"/>
                  <a:cs typeface="Century Gothic"/>
                  <a:sym typeface="Century Gothic"/>
                </a:rPr>
                <a:t> for </a:t>
              </a:r>
              <a:r>
                <a:rPr b="1" i="0" lang="en-US" sz="1800">
                  <a:solidFill>
                    <a:srgbClr val="FFFF00"/>
                  </a:solidFill>
                  <a:latin typeface="Century Gothic"/>
                  <a:ea typeface="Century Gothic"/>
                  <a:cs typeface="Century Gothic"/>
                  <a:sym typeface="Century Gothic"/>
                </a:rPr>
                <a:t>multimodal</a:t>
              </a:r>
              <a:r>
                <a:rPr b="0" i="0" lang="en-US" sz="1800">
                  <a:solidFill>
                    <a:schemeClr val="lt1"/>
                  </a:solidFill>
                  <a:latin typeface="Century Gothic"/>
                  <a:ea typeface="Century Gothic"/>
                  <a:cs typeface="Century Gothic"/>
                  <a:sym typeface="Century Gothic"/>
                </a:rPr>
                <a:t> time series data analysis tasks.</a:t>
              </a:r>
              <a:endParaRPr sz="1800">
                <a:solidFill>
                  <a:schemeClr val="lt1"/>
                </a:solidFill>
                <a:latin typeface="Century Gothic"/>
                <a:ea typeface="Century Gothic"/>
                <a:cs typeface="Century Gothic"/>
                <a:sym typeface="Century Gothic"/>
              </a:endParaRPr>
            </a:p>
          </p:txBody>
        </p:sp>
        <p:sp>
          <p:nvSpPr>
            <p:cNvPr id="163" name="Google Shape;163;p2"/>
            <p:cNvSpPr/>
            <p:nvPr/>
          </p:nvSpPr>
          <p:spPr>
            <a:xfrm>
              <a:off x="0" y="1467164"/>
              <a:ext cx="6243991" cy="117188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54494" y="1730838"/>
              <a:ext cx="644535" cy="64453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353523" y="1467164"/>
              <a:ext cx="4890468" cy="1171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txBox="1"/>
            <p:nvPr/>
          </p:nvSpPr>
          <p:spPr>
            <a:xfrm>
              <a:off x="1353523" y="1467164"/>
              <a:ext cx="4890468" cy="1171882"/>
            </a:xfrm>
            <a:prstGeom prst="rect">
              <a:avLst/>
            </a:prstGeom>
            <a:noFill/>
            <a:ln>
              <a:noFill/>
            </a:ln>
          </p:spPr>
          <p:txBody>
            <a:bodyPr anchorCtr="0" anchor="ctr" bIns="124000" lIns="124000" spcFirstLastPara="1" rIns="124000" wrap="square" tIns="124000">
              <a:noAutofit/>
            </a:bodyPr>
            <a:lstStyle/>
            <a:p>
              <a:pPr indent="0" lvl="0" marL="0" marR="0" rtl="0" algn="l">
                <a:lnSpc>
                  <a:spcPct val="100000"/>
                </a:lnSpc>
                <a:spcBef>
                  <a:spcPts val="0"/>
                </a:spcBef>
                <a:spcAft>
                  <a:spcPts val="0"/>
                </a:spcAft>
                <a:buClr>
                  <a:srgbClr val="FFFF00"/>
                </a:buClr>
                <a:buSzPts val="1800"/>
                <a:buFont typeface="Century Gothic"/>
                <a:buNone/>
              </a:pPr>
              <a:r>
                <a:rPr b="1" i="0" lang="en-US" sz="1800">
                  <a:solidFill>
                    <a:srgbClr val="FFFF00"/>
                  </a:solidFill>
                  <a:latin typeface="Century Gothic"/>
                  <a:ea typeface="Century Gothic"/>
                  <a:cs typeface="Century Gothic"/>
                  <a:sym typeface="Century Gothic"/>
                </a:rPr>
                <a:t>Replace traditional coding</a:t>
              </a:r>
              <a:r>
                <a:rPr b="0" i="0" lang="en-US" sz="1800">
                  <a:solidFill>
                    <a:srgbClr val="FFFF00"/>
                  </a:solidFill>
                  <a:latin typeface="Century Gothic"/>
                  <a:ea typeface="Century Gothic"/>
                  <a:cs typeface="Century Gothic"/>
                  <a:sym typeface="Century Gothic"/>
                </a:rPr>
                <a:t> </a:t>
              </a:r>
              <a:r>
                <a:rPr b="0" i="0" lang="en-US" sz="1800">
                  <a:solidFill>
                    <a:schemeClr val="lt1"/>
                  </a:solidFill>
                  <a:latin typeface="Century Gothic"/>
                  <a:ea typeface="Century Gothic"/>
                  <a:cs typeface="Century Gothic"/>
                  <a:sym typeface="Century Gothic"/>
                </a:rPr>
                <a:t>with natural language queries interaction using </a:t>
              </a:r>
              <a:r>
                <a:rPr b="1" i="0" lang="en-US" sz="1800">
                  <a:solidFill>
                    <a:srgbClr val="FFFF00"/>
                  </a:solidFill>
                  <a:latin typeface="Century Gothic"/>
                  <a:ea typeface="Century Gothic"/>
                  <a:cs typeface="Century Gothic"/>
                  <a:sym typeface="Century Gothic"/>
                </a:rPr>
                <a:t>LLMs</a:t>
              </a:r>
              <a:r>
                <a:rPr b="0" i="0" lang="en-US" sz="1800">
                  <a:solidFill>
                    <a:schemeClr val="lt1"/>
                  </a:solidFill>
                  <a:latin typeface="Century Gothic"/>
                  <a:ea typeface="Century Gothic"/>
                  <a:cs typeface="Century Gothic"/>
                  <a:sym typeface="Century Gothic"/>
                </a:rPr>
                <a:t>.</a:t>
              </a:r>
              <a:endParaRPr sz="1800">
                <a:solidFill>
                  <a:schemeClr val="lt1"/>
                </a:solidFill>
                <a:latin typeface="Century Gothic"/>
                <a:ea typeface="Century Gothic"/>
                <a:cs typeface="Century Gothic"/>
                <a:sym typeface="Century Gothic"/>
              </a:endParaRPr>
            </a:p>
          </p:txBody>
        </p:sp>
        <p:sp>
          <p:nvSpPr>
            <p:cNvPr id="167" name="Google Shape;167;p2"/>
            <p:cNvSpPr/>
            <p:nvPr/>
          </p:nvSpPr>
          <p:spPr>
            <a:xfrm>
              <a:off x="0" y="2932017"/>
              <a:ext cx="6243991" cy="117188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354494" y="3195691"/>
              <a:ext cx="644535" cy="644535"/>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353523" y="2932017"/>
              <a:ext cx="4890468" cy="1171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txBox="1"/>
            <p:nvPr/>
          </p:nvSpPr>
          <p:spPr>
            <a:xfrm>
              <a:off x="1353523" y="2932017"/>
              <a:ext cx="4890468" cy="1171882"/>
            </a:xfrm>
            <a:prstGeom prst="rect">
              <a:avLst/>
            </a:prstGeom>
            <a:noFill/>
            <a:ln>
              <a:noFill/>
            </a:ln>
          </p:spPr>
          <p:txBody>
            <a:bodyPr anchorCtr="0" anchor="ctr" bIns="124000" lIns="124000" spcFirstLastPara="1" rIns="124000" wrap="square" tIns="124000">
              <a:noAutofit/>
            </a:bodyPr>
            <a:lstStyle/>
            <a:p>
              <a:pPr indent="0" lvl="0" marL="0" marR="0" rtl="0" algn="l">
                <a:lnSpc>
                  <a:spcPct val="100000"/>
                </a:lnSpc>
                <a:spcBef>
                  <a:spcPts val="0"/>
                </a:spcBef>
                <a:spcAft>
                  <a:spcPts val="0"/>
                </a:spcAft>
                <a:buClr>
                  <a:schemeClr val="lt1"/>
                </a:buClr>
                <a:buSzPts val="1800"/>
                <a:buFont typeface="Century Gothic"/>
                <a:buNone/>
              </a:pPr>
              <a:r>
                <a:rPr b="0" i="0" lang="en-US" sz="1800">
                  <a:solidFill>
                    <a:schemeClr val="lt1"/>
                  </a:solidFill>
                  <a:latin typeface="Century Gothic"/>
                  <a:ea typeface="Century Gothic"/>
                  <a:cs typeface="Century Gothic"/>
                  <a:sym typeface="Century Gothic"/>
                </a:rPr>
                <a:t>The project evaluates </a:t>
              </a:r>
              <a:r>
                <a:rPr b="1" i="0" lang="en-US" sz="1800">
                  <a:solidFill>
                    <a:srgbClr val="FFFF00"/>
                  </a:solidFill>
                  <a:latin typeface="Century Gothic"/>
                  <a:ea typeface="Century Gothic"/>
                  <a:cs typeface="Century Gothic"/>
                  <a:sym typeface="Century Gothic"/>
                </a:rPr>
                <a:t>LLM capabilities</a:t>
              </a:r>
              <a:r>
                <a:rPr b="0" i="0" lang="en-US" sz="1800">
                  <a:solidFill>
                    <a:srgbClr val="FFFF00"/>
                  </a:solidFill>
                  <a:latin typeface="Century Gothic"/>
                  <a:ea typeface="Century Gothic"/>
                  <a:cs typeface="Century Gothic"/>
                  <a:sym typeface="Century Gothic"/>
                </a:rPr>
                <a:t> </a:t>
              </a:r>
              <a:r>
                <a:rPr b="0" i="0" lang="en-US" sz="1800">
                  <a:solidFill>
                    <a:schemeClr val="lt1"/>
                  </a:solidFill>
                  <a:latin typeface="Century Gothic"/>
                  <a:ea typeface="Century Gothic"/>
                  <a:cs typeface="Century Gothic"/>
                  <a:sym typeface="Century Gothic"/>
                </a:rPr>
                <a:t>in </a:t>
              </a:r>
              <a:r>
                <a:rPr b="1" lang="en-US" sz="1800">
                  <a:solidFill>
                    <a:srgbClr val="FFFF00"/>
                  </a:solidFill>
                  <a:latin typeface="Century Gothic"/>
                  <a:ea typeface="Century Gothic"/>
                  <a:cs typeface="Century Gothic"/>
                  <a:sym typeface="Century Gothic"/>
                </a:rPr>
                <a:t>4</a:t>
              </a:r>
              <a:r>
                <a:rPr b="1" i="0" lang="en-US" sz="1800">
                  <a:solidFill>
                    <a:srgbClr val="FFFF00"/>
                  </a:solidFill>
                  <a:latin typeface="Century Gothic"/>
                  <a:ea typeface="Century Gothic"/>
                  <a:cs typeface="Century Gothic"/>
                  <a:sym typeface="Century Gothic"/>
                </a:rPr>
                <a:t> time series tasks</a:t>
              </a:r>
              <a:r>
                <a:rPr b="0" i="0" lang="en-US" sz="1800">
                  <a:solidFill>
                    <a:schemeClr val="lt1"/>
                  </a:solidFill>
                  <a:latin typeface="Century Gothic"/>
                  <a:ea typeface="Century Gothic"/>
                  <a:cs typeface="Century Gothic"/>
                  <a:sym typeface="Century Gothic"/>
                </a:rPr>
                <a:t>: threshold exceedance, slope calculation, forecasting, and</a:t>
              </a:r>
              <a:r>
                <a:rPr lang="en-US" sz="1800">
                  <a:solidFill>
                    <a:schemeClr val="lt1"/>
                  </a:solidFill>
                  <a:latin typeface="Century Gothic"/>
                  <a:ea typeface="Century Gothic"/>
                  <a:cs typeface="Century Gothic"/>
                  <a:sym typeface="Century Gothic"/>
                </a:rPr>
                <a:t> text analysis</a:t>
              </a:r>
              <a:r>
                <a:rPr b="0" i="0" lang="en-US" sz="1800">
                  <a:solidFill>
                    <a:schemeClr val="lt1"/>
                  </a:solidFill>
                  <a:latin typeface="Century Gothic"/>
                  <a:ea typeface="Century Gothic"/>
                  <a:cs typeface="Century Gothic"/>
                  <a:sym typeface="Century Gothic"/>
                </a:rPr>
                <a:t>.</a:t>
              </a:r>
              <a:endParaRPr sz="1800">
                <a:solidFill>
                  <a:schemeClr val="lt1"/>
                </a:solidFill>
                <a:latin typeface="Century Gothic"/>
                <a:ea typeface="Century Gothic"/>
                <a:cs typeface="Century Gothic"/>
                <a:sym typeface="Century Gothic"/>
              </a:endParaRPr>
            </a:p>
          </p:txBody>
        </p:sp>
        <p:sp>
          <p:nvSpPr>
            <p:cNvPr id="171" name="Google Shape;171;p2"/>
            <p:cNvSpPr/>
            <p:nvPr/>
          </p:nvSpPr>
          <p:spPr>
            <a:xfrm>
              <a:off x="0" y="4396870"/>
              <a:ext cx="6243991" cy="117188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354494" y="4660544"/>
              <a:ext cx="644535" cy="644535"/>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353523" y="4396870"/>
              <a:ext cx="4890468" cy="1171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txBox="1"/>
            <p:nvPr/>
          </p:nvSpPr>
          <p:spPr>
            <a:xfrm>
              <a:off x="1353523" y="4396870"/>
              <a:ext cx="4890468" cy="1171882"/>
            </a:xfrm>
            <a:prstGeom prst="rect">
              <a:avLst/>
            </a:prstGeom>
            <a:noFill/>
            <a:ln>
              <a:noFill/>
            </a:ln>
          </p:spPr>
          <p:txBody>
            <a:bodyPr anchorCtr="0" anchor="ctr" bIns="124000" lIns="124000" spcFirstLastPara="1" rIns="124000" wrap="square" tIns="124000">
              <a:noAutofit/>
            </a:bodyPr>
            <a:lstStyle/>
            <a:p>
              <a:pPr indent="0" lvl="0" marL="0" marR="0" rtl="0" algn="l">
                <a:lnSpc>
                  <a:spcPct val="100000"/>
                </a:lnSpc>
                <a:spcBef>
                  <a:spcPts val="0"/>
                </a:spcBef>
                <a:spcAft>
                  <a:spcPts val="0"/>
                </a:spcAft>
                <a:buClr>
                  <a:srgbClr val="00B0F0"/>
                </a:buClr>
                <a:buSzPts val="1800"/>
                <a:buFont typeface="Century Gothic"/>
                <a:buNone/>
              </a:pPr>
              <a:r>
                <a:rPr b="1" i="0" lang="en-US" sz="1800">
                  <a:solidFill>
                    <a:srgbClr val="00B0F0"/>
                  </a:solidFill>
                  <a:latin typeface="Century Gothic"/>
                  <a:ea typeface="Century Gothic"/>
                  <a:cs typeface="Century Gothic"/>
                  <a:sym typeface="Century Gothic"/>
                </a:rPr>
                <a:t>Model Accuracy, Efficiency, Usability, and Privacy</a:t>
              </a:r>
              <a:endParaRPr b="1" sz="1800">
                <a:solidFill>
                  <a:srgbClr val="00B0F0"/>
                </a:solidFill>
                <a:latin typeface="Century Gothic"/>
                <a:ea typeface="Century Gothic"/>
                <a:cs typeface="Century Gothic"/>
                <a:sym typeface="Century Gothic"/>
              </a:endParaRPr>
            </a:p>
          </p:txBody>
        </p:sp>
      </p:grpSp>
    </p:spTree>
  </p:cSld>
  <p:clrMapOvr>
    <a:masterClrMapping/>
  </p:clrMapOvr>
  <mc:AlternateContent>
    <mc:Choice Requires="p14">
      <p:transition spd="med">
        <p14:prism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34de9f2c7ee_0_91"/>
          <p:cNvSpPr txBox="1"/>
          <p:nvPr>
            <p:ph idx="12" type="sldNum"/>
          </p:nvPr>
        </p:nvSpPr>
        <p:spPr>
          <a:xfrm>
            <a:off x="11352212" y="64928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5" name="Google Shape;405;g34de9f2c7ee_0_91" title="Screenshot 2025-04-21 at 4.26.33 PM.png"/>
          <p:cNvPicPr preferRelativeResize="0"/>
          <p:nvPr/>
        </p:nvPicPr>
        <p:blipFill rotWithShape="1">
          <a:blip r:embed="rId3">
            <a:alphaModFix/>
          </a:blip>
          <a:srcRect b="12717" l="0" r="57464" t="0"/>
          <a:stretch/>
        </p:blipFill>
        <p:spPr>
          <a:xfrm>
            <a:off x="-52350" y="3113900"/>
            <a:ext cx="5239251" cy="3468000"/>
          </a:xfrm>
          <a:prstGeom prst="rect">
            <a:avLst/>
          </a:prstGeom>
          <a:noFill/>
          <a:ln>
            <a:noFill/>
          </a:ln>
        </p:spPr>
      </p:pic>
      <p:sp>
        <p:nvSpPr>
          <p:cNvPr id="406" name="Google Shape;406;g34de9f2c7ee_0_91"/>
          <p:cNvSpPr txBox="1"/>
          <p:nvPr/>
        </p:nvSpPr>
        <p:spPr>
          <a:xfrm>
            <a:off x="98850" y="383050"/>
            <a:ext cx="5745900" cy="26322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rgbClr val="00B0F0"/>
              </a:buClr>
              <a:buSzPts val="1700"/>
              <a:buChar char="❖"/>
            </a:pPr>
            <a:r>
              <a:rPr b="1" lang="en-US" sz="1700">
                <a:solidFill>
                  <a:srgbClr val="00B0F0"/>
                </a:solidFill>
              </a:rPr>
              <a:t>Long series with high volatility</a:t>
            </a:r>
            <a:endParaRPr sz="1700">
              <a:solidFill>
                <a:srgbClr val="00B0F0"/>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e.g., </a:t>
            </a:r>
            <a:r>
              <a:rPr lang="en-US" sz="1600">
                <a:solidFill>
                  <a:schemeClr val="lt1"/>
                </a:solidFill>
              </a:rPr>
              <a:t>wind speeds (</a:t>
            </a:r>
            <a:r>
              <a:rPr lang="en-US" sz="1600">
                <a:solidFill>
                  <a:srgbClr val="FFFF00"/>
                </a:solidFill>
              </a:rPr>
              <a:t>value 0.1~2</a:t>
            </a:r>
            <a:r>
              <a:rPr lang="en-US" sz="1600">
                <a:solidFill>
                  <a:schemeClr val="lt1"/>
                </a:solidFill>
              </a:rPr>
              <a:t>) &amp;</a:t>
            </a:r>
            <a:r>
              <a:rPr lang="en-US" sz="1600">
                <a:solidFill>
                  <a:schemeClr val="lt1"/>
                </a:solidFill>
              </a:rPr>
              <a:t> solar power (</a:t>
            </a:r>
            <a:r>
              <a:rPr lang="en-US" sz="1600">
                <a:solidFill>
                  <a:srgbClr val="FFFF00"/>
                </a:solidFill>
              </a:rPr>
              <a:t>value 300~5000</a:t>
            </a:r>
            <a:r>
              <a:rPr lang="en-US" sz="1600">
                <a:solidFill>
                  <a:schemeClr val="lt1"/>
                </a:solidFill>
              </a:rPr>
              <a:t>), each 10000 data </a:t>
            </a:r>
            <a:r>
              <a:rPr lang="en-US" sz="1600">
                <a:solidFill>
                  <a:schemeClr val="lt1"/>
                </a:solidFill>
              </a:rPr>
              <a:t>points</a:t>
            </a:r>
            <a:endParaRPr sz="1600">
              <a:solidFill>
                <a:schemeClr val="lt1"/>
              </a:solidFill>
            </a:endParaRPr>
          </a:p>
          <a:p>
            <a:pPr indent="-336550" lvl="0" marL="457200" rtl="0" algn="l">
              <a:lnSpc>
                <a:spcPct val="115000"/>
              </a:lnSpc>
              <a:spcBef>
                <a:spcPts val="0"/>
              </a:spcBef>
              <a:spcAft>
                <a:spcPts val="0"/>
              </a:spcAft>
              <a:buClr>
                <a:srgbClr val="00B0F0"/>
              </a:buClr>
              <a:buSzPts val="1700"/>
              <a:buChar char="❖"/>
            </a:pPr>
            <a:r>
              <a:rPr b="1" lang="en-US" sz="1700">
                <a:solidFill>
                  <a:srgbClr val="00B0F0"/>
                </a:solidFill>
              </a:rPr>
              <a:t>Long series with</a:t>
            </a:r>
            <a:r>
              <a:rPr b="1" lang="en-US" sz="1700">
                <a:solidFill>
                  <a:srgbClr val="00B0F0"/>
                </a:solidFill>
              </a:rPr>
              <a:t> super </a:t>
            </a:r>
            <a:r>
              <a:rPr b="1" lang="en-US" sz="1700">
                <a:solidFill>
                  <a:srgbClr val="00B0F0"/>
                </a:solidFill>
              </a:rPr>
              <a:t>large magnitude</a:t>
            </a:r>
            <a:r>
              <a:rPr lang="en-US" sz="1700">
                <a:solidFill>
                  <a:srgbClr val="00B0F0"/>
                </a:solidFill>
              </a:rPr>
              <a:t> </a:t>
            </a:r>
            <a:endParaRPr sz="1700">
              <a:solidFill>
                <a:srgbClr val="00B0F0"/>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e.g., electricity demand (</a:t>
            </a:r>
            <a:r>
              <a:rPr lang="en-US" sz="1600">
                <a:solidFill>
                  <a:srgbClr val="FFFF00"/>
                </a:solidFill>
              </a:rPr>
              <a:t>value 30000~40000</a:t>
            </a:r>
            <a:r>
              <a:rPr lang="en-US" sz="1600">
                <a:solidFill>
                  <a:schemeClr val="lt1"/>
                </a:solidFill>
              </a:rPr>
              <a:t>) 4</a:t>
            </a:r>
            <a:r>
              <a:rPr lang="en-US" sz="1600">
                <a:solidFill>
                  <a:schemeClr val="lt1"/>
                </a:solidFill>
              </a:rPr>
              <a:t>000+ data</a:t>
            </a:r>
            <a:endParaRPr sz="1600">
              <a:solidFill>
                <a:schemeClr val="lt1"/>
              </a:solidFill>
            </a:endParaRPr>
          </a:p>
          <a:p>
            <a:pPr indent="-336550" lvl="0" marL="457200" rtl="0" algn="l">
              <a:lnSpc>
                <a:spcPct val="115000"/>
              </a:lnSpc>
              <a:spcBef>
                <a:spcPts val="0"/>
              </a:spcBef>
              <a:spcAft>
                <a:spcPts val="0"/>
              </a:spcAft>
              <a:buClr>
                <a:srgbClr val="00B0F0"/>
              </a:buClr>
              <a:buSzPts val="1700"/>
              <a:buChar char="❖"/>
            </a:pPr>
            <a:r>
              <a:rPr b="1" lang="en-US" sz="1700">
                <a:solidFill>
                  <a:srgbClr val="00B0F0"/>
                </a:solidFill>
              </a:rPr>
              <a:t>Short, super large, irregular series</a:t>
            </a:r>
            <a:endParaRPr b="1" sz="1700">
              <a:solidFill>
                <a:srgbClr val="00B0F0"/>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e.g., wine sales (</a:t>
            </a:r>
            <a:r>
              <a:rPr lang="en-US" sz="1600">
                <a:solidFill>
                  <a:srgbClr val="FFFF00"/>
                </a:solidFill>
              </a:rPr>
              <a:t>value 15000~40000</a:t>
            </a:r>
            <a:r>
              <a:rPr lang="en-US" sz="1600">
                <a:solidFill>
                  <a:schemeClr val="lt1"/>
                </a:solidFill>
              </a:rPr>
              <a:t>) 176 data, wool production (</a:t>
            </a:r>
            <a:r>
              <a:rPr lang="en-US" sz="1600">
                <a:solidFill>
                  <a:srgbClr val="FFFF00"/>
                </a:solidFill>
              </a:rPr>
              <a:t>value 3000~8000</a:t>
            </a:r>
            <a:r>
              <a:rPr lang="en-US" sz="1600">
                <a:solidFill>
                  <a:schemeClr val="lt1"/>
                </a:solidFill>
              </a:rPr>
              <a:t>) 119 data</a:t>
            </a:r>
            <a:endParaRPr sz="2000">
              <a:solidFill>
                <a:schemeClr val="lt1"/>
              </a:solidFill>
              <a:latin typeface="Century Gothic"/>
              <a:ea typeface="Century Gothic"/>
              <a:cs typeface="Century Gothic"/>
              <a:sym typeface="Century Gothic"/>
            </a:endParaRPr>
          </a:p>
        </p:txBody>
      </p:sp>
      <p:sp>
        <p:nvSpPr>
          <p:cNvPr id="407" name="Google Shape;407;g34de9f2c7ee_0_91"/>
          <p:cNvSpPr txBox="1"/>
          <p:nvPr/>
        </p:nvSpPr>
        <p:spPr>
          <a:xfrm>
            <a:off x="6231925" y="707438"/>
            <a:ext cx="5507100" cy="2241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rgbClr val="00B0F0"/>
              </a:buClr>
              <a:buSzPts val="1700"/>
              <a:buChar char="❖"/>
            </a:pPr>
            <a:r>
              <a:rPr b="1" lang="en-US" sz="1700">
                <a:solidFill>
                  <a:srgbClr val="00B0F0"/>
                </a:solidFill>
              </a:rPr>
              <a:t>Short &amp; irregular series</a:t>
            </a:r>
            <a:r>
              <a:rPr lang="en-US" sz="1700">
                <a:solidFill>
                  <a:srgbClr val="00B0F0"/>
                </a:solidFill>
              </a:rPr>
              <a:t> </a:t>
            </a:r>
            <a:r>
              <a:rPr b="1" lang="en-US" sz="1700">
                <a:solidFill>
                  <a:srgbClr val="00B0F0"/>
                </a:solidFill>
              </a:rPr>
              <a:t>with sudden outliers</a:t>
            </a:r>
            <a:r>
              <a:rPr lang="en-US" sz="1700">
                <a:solidFill>
                  <a:srgbClr val="00B0F0"/>
                </a:solidFill>
              </a:rPr>
              <a:t> </a:t>
            </a:r>
            <a:endParaRPr sz="1700">
              <a:solidFill>
                <a:srgbClr val="00B0F0"/>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e.g., sunspots (value mostly 40~50, </a:t>
            </a:r>
            <a:r>
              <a:rPr lang="en-US" sz="1600">
                <a:solidFill>
                  <a:srgbClr val="FFFF00"/>
                </a:solidFill>
              </a:rPr>
              <a:t>suddenly to ~0 or ~160 with no pattern</a:t>
            </a:r>
            <a:r>
              <a:rPr lang="en-US" sz="1600">
                <a:solidFill>
                  <a:schemeClr val="lt1"/>
                </a:solidFill>
              </a:rPr>
              <a:t>), 500 data</a:t>
            </a:r>
            <a:endParaRPr sz="1600">
              <a:solidFill>
                <a:schemeClr val="lt1"/>
              </a:solidFill>
            </a:endParaRPr>
          </a:p>
          <a:p>
            <a:pPr indent="-336550" lvl="0" marL="457200" rtl="0" algn="l">
              <a:lnSpc>
                <a:spcPct val="115000"/>
              </a:lnSpc>
              <a:spcBef>
                <a:spcPts val="0"/>
              </a:spcBef>
              <a:spcAft>
                <a:spcPts val="0"/>
              </a:spcAft>
              <a:buClr>
                <a:srgbClr val="00B0F0"/>
              </a:buClr>
              <a:buSzPts val="1700"/>
              <a:buChar char="❖"/>
            </a:pPr>
            <a:r>
              <a:rPr b="1" lang="en-US" sz="1700">
                <a:solidFill>
                  <a:srgbClr val="00B0F0"/>
                </a:solidFill>
              </a:rPr>
              <a:t>Lots of Missing values</a:t>
            </a:r>
            <a:endParaRPr b="1" sz="1700">
              <a:solidFill>
                <a:srgbClr val="00B0F0"/>
              </a:solidFill>
            </a:endParaRPr>
          </a:p>
          <a:p>
            <a:pPr indent="-330200" lvl="1" marL="914400" rtl="0" algn="l">
              <a:lnSpc>
                <a:spcPct val="115000"/>
              </a:lnSpc>
              <a:spcBef>
                <a:spcPts val="0"/>
              </a:spcBef>
              <a:spcAft>
                <a:spcPts val="0"/>
              </a:spcAft>
              <a:buClr>
                <a:schemeClr val="lt1"/>
              </a:buClr>
              <a:buSzPts val="1600"/>
              <a:buChar char="➢"/>
            </a:pPr>
            <a:r>
              <a:rPr lang="en-US" sz="1600">
                <a:solidFill>
                  <a:schemeClr val="lt1"/>
                </a:solidFill>
              </a:rPr>
              <a:t>e.g., # of patients: Chronos interpolates automatically, but may </a:t>
            </a:r>
            <a:r>
              <a:rPr lang="en-US" sz="1600">
                <a:solidFill>
                  <a:srgbClr val="FFFF00"/>
                </a:solidFill>
              </a:rPr>
              <a:t>distort patterns</a:t>
            </a:r>
            <a:endParaRPr b="1" sz="1100">
              <a:solidFill>
                <a:schemeClr val="lt1"/>
              </a:solidFill>
            </a:endParaRPr>
          </a:p>
          <a:p>
            <a:pPr indent="0" lvl="0" marL="0" rtl="0" algn="l">
              <a:lnSpc>
                <a:spcPct val="115000"/>
              </a:lnSpc>
              <a:spcBef>
                <a:spcPts val="1200"/>
              </a:spcBef>
              <a:spcAft>
                <a:spcPts val="0"/>
              </a:spcAft>
              <a:buNone/>
            </a:pPr>
            <a:r>
              <a:t/>
            </a:r>
            <a:endParaRPr b="1" sz="1100">
              <a:solidFill>
                <a:schemeClr val="lt1"/>
              </a:solidFill>
            </a:endParaRPr>
          </a:p>
          <a:p>
            <a:pPr indent="0" lvl="0" marL="0" rtl="0" algn="l">
              <a:spcBef>
                <a:spcPts val="200"/>
              </a:spcBef>
              <a:spcAft>
                <a:spcPts val="0"/>
              </a:spcAft>
              <a:buNone/>
            </a:pPr>
            <a:r>
              <a:t/>
            </a:r>
            <a:endParaRPr sz="2000">
              <a:solidFill>
                <a:schemeClr val="lt1"/>
              </a:solidFill>
              <a:latin typeface="Century Gothic"/>
              <a:ea typeface="Century Gothic"/>
              <a:cs typeface="Century Gothic"/>
              <a:sym typeface="Century Gothic"/>
            </a:endParaRPr>
          </a:p>
        </p:txBody>
      </p:sp>
      <p:sp>
        <p:nvSpPr>
          <p:cNvPr id="408" name="Google Shape;408;g34de9f2c7ee_0_91"/>
          <p:cNvSpPr txBox="1"/>
          <p:nvPr/>
        </p:nvSpPr>
        <p:spPr>
          <a:xfrm>
            <a:off x="2607275" y="20600"/>
            <a:ext cx="6413100" cy="50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200"/>
              </a:spcAft>
              <a:buClr>
                <a:schemeClr val="dk1"/>
              </a:buClr>
              <a:buSzPts val="1100"/>
              <a:buFont typeface="Arial"/>
              <a:buNone/>
            </a:pPr>
            <a:r>
              <a:rPr b="1" lang="en-US" sz="2000" u="sng">
                <a:solidFill>
                  <a:schemeClr val="lt1"/>
                </a:solidFill>
              </a:rPr>
              <a:t>Why High Errors? (MAPE &gt; 0.30 or MAE &gt; 70)</a:t>
            </a:r>
            <a:endParaRPr b="1" sz="2000" u="sng">
              <a:solidFill>
                <a:schemeClr val="lt1"/>
              </a:solidFill>
            </a:endParaRPr>
          </a:p>
        </p:txBody>
      </p:sp>
      <p:pic>
        <p:nvPicPr>
          <p:cNvPr id="409" name="Google Shape;409;g34de9f2c7ee_0_91" title="Screenshot 2025-04-21 at 4.26.33 PM.png"/>
          <p:cNvPicPr preferRelativeResize="0"/>
          <p:nvPr/>
        </p:nvPicPr>
        <p:blipFill rotWithShape="1">
          <a:blip r:embed="rId3">
            <a:alphaModFix/>
          </a:blip>
          <a:srcRect b="13014" l="42535" r="0" t="-2157"/>
          <a:stretch/>
        </p:blipFill>
        <p:spPr>
          <a:xfrm>
            <a:off x="5263100" y="2939050"/>
            <a:ext cx="6945001" cy="358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4de9f2c7ee_0_50"/>
          <p:cNvSpPr txBox="1"/>
          <p:nvPr>
            <p:ph type="title"/>
          </p:nvPr>
        </p:nvSpPr>
        <p:spPr>
          <a:xfrm>
            <a:off x="1081232" y="-76203"/>
            <a:ext cx="9906000" cy="75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lang="en-US" u="sng"/>
              <a:t>Chronos Forecasting vs. LLMTime</a:t>
            </a:r>
            <a:endParaRPr u="sng"/>
          </a:p>
        </p:txBody>
      </p:sp>
      <p:sp>
        <p:nvSpPr>
          <p:cNvPr id="415" name="Google Shape;415;g34de9f2c7ee_0_50"/>
          <p:cNvSpPr txBox="1"/>
          <p:nvPr>
            <p:ph idx="12" type="sldNum"/>
          </p:nvPr>
        </p:nvSpPr>
        <p:spPr>
          <a:xfrm>
            <a:off x="11049012" y="6130400"/>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6" name="Google Shape;416;g34de9f2c7ee_0_50" title="Screenshot 2025-04-21 at 3.21.16 PM.png"/>
          <p:cNvPicPr preferRelativeResize="0"/>
          <p:nvPr/>
        </p:nvPicPr>
        <p:blipFill>
          <a:blip r:embed="rId3">
            <a:alphaModFix/>
          </a:blip>
          <a:stretch>
            <a:fillRect/>
          </a:stretch>
        </p:blipFill>
        <p:spPr>
          <a:xfrm>
            <a:off x="2150650" y="525525"/>
            <a:ext cx="7945476" cy="2611151"/>
          </a:xfrm>
          <a:prstGeom prst="rect">
            <a:avLst/>
          </a:prstGeom>
          <a:noFill/>
          <a:ln>
            <a:noFill/>
          </a:ln>
        </p:spPr>
      </p:pic>
      <p:sp>
        <p:nvSpPr>
          <p:cNvPr id="417" name="Google Shape;417;g34de9f2c7ee_0_50"/>
          <p:cNvSpPr txBox="1"/>
          <p:nvPr/>
        </p:nvSpPr>
        <p:spPr>
          <a:xfrm>
            <a:off x="578525" y="3136675"/>
            <a:ext cx="10986300" cy="3282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FFFF00"/>
              </a:buClr>
              <a:buSzPts val="2100"/>
              <a:buChar char="➔"/>
            </a:pPr>
            <a:r>
              <a:rPr lang="en-US" sz="2100">
                <a:solidFill>
                  <a:srgbClr val="FFFF00"/>
                </a:solidFill>
              </a:rPr>
              <a:t>Chronos achieves lowest MAE on 5 out of 7 benchmark datasets</a:t>
            </a:r>
            <a:endParaRPr sz="2100">
              <a:solidFill>
                <a:srgbClr val="FFFF00"/>
              </a:solidFill>
            </a:endParaRPr>
          </a:p>
          <a:p>
            <a:pPr indent="-361950" lvl="1" marL="914400" rtl="0" algn="l">
              <a:spcBef>
                <a:spcPts val="0"/>
              </a:spcBef>
              <a:spcAft>
                <a:spcPts val="0"/>
              </a:spcAft>
              <a:buClr>
                <a:schemeClr val="lt1"/>
              </a:buClr>
              <a:buSzPts val="2100"/>
              <a:buChar char="◆"/>
            </a:pPr>
            <a:r>
              <a:rPr lang="en-US" sz="2100">
                <a:solidFill>
                  <a:srgbClr val="00B0F0"/>
                </a:solidFill>
              </a:rPr>
              <a:t>Dramatic improvement </a:t>
            </a:r>
            <a:r>
              <a:rPr lang="en-US" sz="2100">
                <a:solidFill>
                  <a:schemeClr val="lt1"/>
                </a:solidFill>
              </a:rPr>
              <a:t>over LLMTime from previous team: </a:t>
            </a:r>
            <a:r>
              <a:rPr lang="en-US" sz="2100">
                <a:solidFill>
                  <a:srgbClr val="00B0F0"/>
                </a:solidFill>
              </a:rPr>
              <a:t>MAE reduced by 2×–4× across all series</a:t>
            </a:r>
            <a:endParaRPr sz="2100">
              <a:solidFill>
                <a:srgbClr val="00B0F0"/>
              </a:solidFill>
            </a:endParaRPr>
          </a:p>
          <a:p>
            <a:pPr indent="-361950" lvl="1" marL="914400" rtl="0" algn="l">
              <a:spcBef>
                <a:spcPts val="0"/>
              </a:spcBef>
              <a:spcAft>
                <a:spcPts val="0"/>
              </a:spcAft>
              <a:buClr>
                <a:schemeClr val="lt1"/>
              </a:buClr>
              <a:buSzPts val="2100"/>
              <a:buChar char="◆"/>
            </a:pPr>
            <a:r>
              <a:rPr i="1" lang="en-US" sz="2100">
                <a:solidFill>
                  <a:srgbClr val="00B050"/>
                </a:solidFill>
              </a:rPr>
              <a:t>Tuned Prophet slightly better on</a:t>
            </a:r>
            <a:r>
              <a:rPr lang="en-US" sz="2100">
                <a:solidFill>
                  <a:schemeClr val="lt1"/>
                </a:solidFill>
              </a:rPr>
              <a:t>: Wooly Wool and Wine Sales → Both are </a:t>
            </a:r>
            <a:r>
              <a:rPr i="1" lang="en-US" sz="2100" u="sng">
                <a:solidFill>
                  <a:srgbClr val="00B050"/>
                </a:solidFill>
              </a:rPr>
              <a:t>short, large-magnitude, and highly volatile series</a:t>
            </a:r>
            <a:endParaRPr i="1" sz="2100" u="sng">
              <a:solidFill>
                <a:srgbClr val="00B050"/>
              </a:solidFill>
            </a:endParaRPr>
          </a:p>
          <a:p>
            <a:pPr indent="-361950" lvl="0" marL="457200" rtl="0" algn="l">
              <a:lnSpc>
                <a:spcPct val="115000"/>
              </a:lnSpc>
              <a:spcBef>
                <a:spcPts val="0"/>
              </a:spcBef>
              <a:spcAft>
                <a:spcPts val="0"/>
              </a:spcAft>
              <a:buClr>
                <a:srgbClr val="FFFF00"/>
              </a:buClr>
              <a:buSzPts val="2100"/>
              <a:buChar char="➔"/>
            </a:pPr>
            <a:r>
              <a:rPr lang="en-US" sz="2100">
                <a:solidFill>
                  <a:srgbClr val="FFFF00"/>
                </a:solidFill>
              </a:rPr>
              <a:t>Why Chronos underperforms in those cases?</a:t>
            </a:r>
            <a:endParaRPr sz="2100">
              <a:solidFill>
                <a:srgbClr val="FFFF00"/>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Use probabilistic forecast &amp; take median → </a:t>
            </a:r>
            <a:r>
              <a:rPr lang="en-US" sz="2100">
                <a:solidFill>
                  <a:srgbClr val="00B0F0"/>
                </a:solidFill>
              </a:rPr>
              <a:t>conservative for highly volatile patterns</a:t>
            </a:r>
            <a:r>
              <a:rPr lang="en-US" sz="2100">
                <a:solidFill>
                  <a:schemeClr val="lt1"/>
                </a:solidFill>
              </a:rPr>
              <a:t>;</a:t>
            </a:r>
            <a:endParaRPr sz="2100">
              <a:solidFill>
                <a:schemeClr val="lt1"/>
              </a:solidFill>
            </a:endParaRPr>
          </a:p>
          <a:p>
            <a:pPr indent="-361950" lvl="1" marL="914400" rtl="0" algn="l">
              <a:lnSpc>
                <a:spcPct val="115000"/>
              </a:lnSpc>
              <a:spcBef>
                <a:spcPts val="0"/>
              </a:spcBef>
              <a:spcAft>
                <a:spcPts val="0"/>
              </a:spcAft>
              <a:buClr>
                <a:schemeClr val="lt1"/>
              </a:buClr>
              <a:buSzPts val="2100"/>
              <a:buChar char="◆"/>
            </a:pPr>
            <a:r>
              <a:rPr lang="en-US" sz="2100">
                <a:solidFill>
                  <a:schemeClr val="lt1"/>
                </a:solidFill>
              </a:rPr>
              <a:t>due to </a:t>
            </a:r>
            <a:r>
              <a:rPr lang="en-US" sz="2100">
                <a:solidFill>
                  <a:srgbClr val="00B0F0"/>
                </a:solidFill>
              </a:rPr>
              <a:t>large data magnitude</a:t>
            </a:r>
            <a:r>
              <a:rPr lang="en-US" sz="2100">
                <a:solidFill>
                  <a:schemeClr val="lt1"/>
                </a:solidFill>
              </a:rPr>
              <a:t>, such a MAE difference is acceptable!</a:t>
            </a:r>
            <a:endParaRPr sz="2100">
              <a:solidFill>
                <a:schemeClr val="lt1"/>
              </a:solidFill>
            </a:endParaRPr>
          </a:p>
          <a:p>
            <a:pPr indent="-361950" lvl="0" marL="457200" rtl="0" algn="l">
              <a:lnSpc>
                <a:spcPct val="115000"/>
              </a:lnSpc>
              <a:spcBef>
                <a:spcPts val="0"/>
              </a:spcBef>
              <a:spcAft>
                <a:spcPts val="0"/>
              </a:spcAft>
              <a:buClr>
                <a:srgbClr val="FF9900"/>
              </a:buClr>
              <a:buSzPts val="2100"/>
              <a:buChar char="➔"/>
            </a:pPr>
            <a:r>
              <a:rPr lang="en-US" sz="2100">
                <a:solidFill>
                  <a:srgbClr val="FF9900"/>
                </a:solidFill>
              </a:rPr>
              <a:t>Fine-tuning Chronos is easier &amp; similar to Deep learning </a:t>
            </a:r>
            <a:r>
              <a:rPr lang="en-US" sz="2100">
                <a:solidFill>
                  <a:srgbClr val="FF9900"/>
                </a:solidFill>
              </a:rPr>
              <a:t>model</a:t>
            </a:r>
            <a:r>
              <a:rPr lang="en-US" sz="2100">
                <a:solidFill>
                  <a:srgbClr val="FF9900"/>
                </a:solidFill>
              </a:rPr>
              <a:t> hyperparameter tuning</a:t>
            </a:r>
            <a:endParaRPr sz="2100">
              <a:solidFill>
                <a:srgbClr val="FF9900"/>
              </a:solidFill>
              <a:latin typeface="Century Gothic"/>
              <a:ea typeface="Century Gothic"/>
              <a:cs typeface="Century Gothic"/>
              <a:sym typeface="Century Gothic"/>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34de9f2c7ee_0_0"/>
          <p:cNvSpPr txBox="1"/>
          <p:nvPr>
            <p:ph type="title"/>
          </p:nvPr>
        </p:nvSpPr>
        <p:spPr>
          <a:xfrm>
            <a:off x="1141413" y="246692"/>
            <a:ext cx="9906000" cy="605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lang="en-US" u="sng" cap="none">
                <a:solidFill>
                  <a:srgbClr val="E5E5DA"/>
                </a:solidFill>
              </a:rPr>
              <a:t>Threshold Exceedance (Gen LL</a:t>
            </a:r>
            <a:r>
              <a:rPr lang="en-US" u="sng">
                <a:solidFill>
                  <a:srgbClr val="E5E5DA"/>
                </a:solidFill>
              </a:rPr>
              <a:t>Ms)</a:t>
            </a:r>
            <a:endParaRPr/>
          </a:p>
        </p:txBody>
      </p:sp>
      <p:sp>
        <p:nvSpPr>
          <p:cNvPr id="423" name="Google Shape;423;g34de9f2c7ee_0_0"/>
          <p:cNvSpPr txBox="1"/>
          <p:nvPr>
            <p:ph idx="12" type="sldNum"/>
          </p:nvPr>
        </p:nvSpPr>
        <p:spPr>
          <a:xfrm>
            <a:off x="11378987" y="6270450"/>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4" name="Google Shape;424;g34de9f2c7ee_0_0"/>
          <p:cNvPicPr preferRelativeResize="0"/>
          <p:nvPr/>
        </p:nvPicPr>
        <p:blipFill>
          <a:blip r:embed="rId3">
            <a:alphaModFix/>
          </a:blip>
          <a:stretch>
            <a:fillRect/>
          </a:stretch>
        </p:blipFill>
        <p:spPr>
          <a:xfrm>
            <a:off x="97500" y="1081125"/>
            <a:ext cx="7324198" cy="3965825"/>
          </a:xfrm>
          <a:prstGeom prst="rect">
            <a:avLst/>
          </a:prstGeom>
          <a:noFill/>
          <a:ln>
            <a:noFill/>
          </a:ln>
        </p:spPr>
      </p:pic>
      <p:sp>
        <p:nvSpPr>
          <p:cNvPr id="425" name="Google Shape;425;g34de9f2c7ee_0_0"/>
          <p:cNvSpPr txBox="1"/>
          <p:nvPr/>
        </p:nvSpPr>
        <p:spPr>
          <a:xfrm>
            <a:off x="7502675" y="1087675"/>
            <a:ext cx="4368300" cy="4288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o3-mini, DeepSeek, LangChain (GPT-3.5-turbo) perform better</a:t>
            </a:r>
            <a:endParaRPr sz="2200">
              <a:solidFill>
                <a:schemeClr val="lt1"/>
              </a:solidFill>
              <a:latin typeface="Century Gothic"/>
              <a:ea typeface="Century Gothic"/>
              <a:cs typeface="Century Gothic"/>
              <a:sym typeface="Century Gothic"/>
            </a:endParaRPr>
          </a:p>
          <a:p>
            <a:pPr indent="0" lvl="0" marL="457200" rtl="0" algn="l">
              <a:spcBef>
                <a:spcPts val="0"/>
              </a:spcBef>
              <a:spcAft>
                <a:spcPts val="0"/>
              </a:spcAft>
              <a:buClr>
                <a:schemeClr val="dk1"/>
              </a:buClr>
              <a:buSzPts val="1100"/>
              <a:buFont typeface="Arial"/>
              <a:buNone/>
            </a:pPr>
            <a:r>
              <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Processing time:</a:t>
            </a:r>
            <a:endParaRPr sz="2200">
              <a:solidFill>
                <a:schemeClr val="lt1"/>
              </a:solidFill>
              <a:latin typeface="Century Gothic"/>
              <a:ea typeface="Century Gothic"/>
              <a:cs typeface="Century Gothic"/>
              <a:sym typeface="Century Gothic"/>
            </a:endParaRPr>
          </a:p>
          <a:p>
            <a:pPr indent="0" lvl="0" marL="457200" rtl="0" algn="l">
              <a:spcBef>
                <a:spcPts val="0"/>
              </a:spcBef>
              <a:spcAft>
                <a:spcPts val="0"/>
              </a:spcAft>
              <a:buClr>
                <a:schemeClr val="dk1"/>
              </a:buClr>
              <a:buSzPts val="1100"/>
              <a:buFont typeface="Arial"/>
              <a:buNone/>
            </a:pPr>
            <a:r>
              <a:rPr lang="en-US" sz="2200">
                <a:solidFill>
                  <a:schemeClr val="lt1"/>
                </a:solidFill>
                <a:latin typeface="Century Gothic"/>
                <a:ea typeface="Century Gothic"/>
                <a:cs typeface="Century Gothic"/>
                <a:sym typeface="Century Gothic"/>
              </a:rPr>
              <a:t>o3-mini: 23 min</a:t>
            </a:r>
            <a:endParaRPr sz="2200">
              <a:solidFill>
                <a:schemeClr val="lt1"/>
              </a:solidFill>
              <a:latin typeface="Century Gothic"/>
              <a:ea typeface="Century Gothic"/>
              <a:cs typeface="Century Gothic"/>
              <a:sym typeface="Century Gothic"/>
            </a:endParaRPr>
          </a:p>
          <a:p>
            <a:pPr indent="0" lvl="0" marL="457200" rtl="0" algn="l">
              <a:spcBef>
                <a:spcPts val="0"/>
              </a:spcBef>
              <a:spcAft>
                <a:spcPts val="0"/>
              </a:spcAft>
              <a:buClr>
                <a:schemeClr val="dk1"/>
              </a:buClr>
              <a:buSzPts val="1100"/>
              <a:buFont typeface="Arial"/>
              <a:buNone/>
            </a:pPr>
            <a:r>
              <a:rPr lang="en-US" sz="2200">
                <a:solidFill>
                  <a:srgbClr val="FF0000"/>
                </a:solidFill>
                <a:latin typeface="Century Gothic"/>
                <a:ea typeface="Century Gothic"/>
                <a:cs typeface="Century Gothic"/>
                <a:sym typeface="Century Gothic"/>
              </a:rPr>
              <a:t>DeepSeek: 90 min</a:t>
            </a:r>
            <a:endParaRPr sz="2200">
              <a:solidFill>
                <a:srgbClr val="FF0000"/>
              </a:solidFill>
              <a:latin typeface="Century Gothic"/>
              <a:ea typeface="Century Gothic"/>
              <a:cs typeface="Century Gothic"/>
              <a:sym typeface="Century Gothic"/>
            </a:endParaRPr>
          </a:p>
          <a:p>
            <a:pPr indent="0" lvl="0" marL="457200" rtl="0" algn="l">
              <a:spcBef>
                <a:spcPts val="0"/>
              </a:spcBef>
              <a:spcAft>
                <a:spcPts val="0"/>
              </a:spcAft>
              <a:buNone/>
            </a:pPr>
            <a:r>
              <a:rPr lang="en-US" sz="2200">
                <a:solidFill>
                  <a:schemeClr val="lt1"/>
                </a:solidFill>
                <a:latin typeface="Century Gothic"/>
                <a:ea typeface="Century Gothic"/>
                <a:cs typeface="Century Gothic"/>
                <a:sym typeface="Century Gothic"/>
              </a:rPr>
              <a:t>LangChain: 30 min</a:t>
            </a:r>
            <a:endParaRPr sz="220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o3-mini &amp; LangChain (GPT-3.5-turbo) win this task</a:t>
            </a:r>
            <a:endParaRPr sz="22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34de9f2c7ee_0_6"/>
          <p:cNvSpPr txBox="1"/>
          <p:nvPr>
            <p:ph type="title"/>
          </p:nvPr>
        </p:nvSpPr>
        <p:spPr>
          <a:xfrm>
            <a:off x="1141413" y="336884"/>
            <a:ext cx="9906000" cy="673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lang="en-US" u="sng" cap="none">
                <a:solidFill>
                  <a:srgbClr val="E5E5DA"/>
                </a:solidFill>
              </a:rPr>
              <a:t>Slope Calculation (G</a:t>
            </a:r>
            <a:r>
              <a:rPr lang="en-US" u="sng">
                <a:solidFill>
                  <a:srgbClr val="E5E5DA"/>
                </a:solidFill>
              </a:rPr>
              <a:t>en LLMs)</a:t>
            </a:r>
            <a:endParaRPr/>
          </a:p>
        </p:txBody>
      </p:sp>
      <p:sp>
        <p:nvSpPr>
          <p:cNvPr id="431" name="Google Shape;431;g34de9f2c7ee_0_6"/>
          <p:cNvSpPr txBox="1"/>
          <p:nvPr>
            <p:ph idx="12" type="sldNum"/>
          </p:nvPr>
        </p:nvSpPr>
        <p:spPr>
          <a:xfrm>
            <a:off x="11144212" y="61427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2" name="Google Shape;432;g34de9f2c7ee_0_6"/>
          <p:cNvPicPr preferRelativeResize="0"/>
          <p:nvPr/>
        </p:nvPicPr>
        <p:blipFill>
          <a:blip r:embed="rId3">
            <a:alphaModFix/>
          </a:blip>
          <a:stretch>
            <a:fillRect/>
          </a:stretch>
        </p:blipFill>
        <p:spPr>
          <a:xfrm>
            <a:off x="106525" y="1291700"/>
            <a:ext cx="6678849" cy="4260650"/>
          </a:xfrm>
          <a:prstGeom prst="rect">
            <a:avLst/>
          </a:prstGeom>
          <a:noFill/>
          <a:ln>
            <a:noFill/>
          </a:ln>
        </p:spPr>
      </p:pic>
      <p:sp>
        <p:nvSpPr>
          <p:cNvPr id="433" name="Google Shape;433;g34de9f2c7ee_0_6"/>
          <p:cNvSpPr txBox="1"/>
          <p:nvPr/>
        </p:nvSpPr>
        <p:spPr>
          <a:xfrm>
            <a:off x="6891350" y="1362325"/>
            <a:ext cx="4803900" cy="4402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o3-mini &amp; DeepSeek perform best</a:t>
            </a:r>
            <a:endParaRPr sz="22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But DeepSeek run over </a:t>
            </a:r>
            <a:r>
              <a:rPr b="1" lang="en-US" sz="2200">
                <a:solidFill>
                  <a:srgbClr val="FF0000"/>
                </a:solidFill>
                <a:latin typeface="Century Gothic"/>
                <a:ea typeface="Century Gothic"/>
                <a:cs typeface="Century Gothic"/>
                <a:sym typeface="Century Gothic"/>
              </a:rPr>
              <a:t>15 hrs</a:t>
            </a:r>
            <a:endParaRPr b="1" sz="2200">
              <a:solidFill>
                <a:srgbClr val="FF0000"/>
              </a:solidFill>
              <a:latin typeface="Century Gothic"/>
              <a:ea typeface="Century Gothic"/>
              <a:cs typeface="Century Gothic"/>
              <a:sym typeface="Century Gothic"/>
            </a:endParaRPr>
          </a:p>
          <a:p>
            <a:pPr indent="0" lvl="0" marL="457200" rtl="0" algn="l">
              <a:spcBef>
                <a:spcPts val="0"/>
              </a:spcBef>
              <a:spcAft>
                <a:spcPts val="0"/>
              </a:spcAft>
              <a:buNone/>
            </a:pPr>
            <a:r>
              <a:rPr lang="en-US" sz="2200">
                <a:solidFill>
                  <a:schemeClr val="lt1"/>
                </a:solidFill>
                <a:latin typeface="Century Gothic"/>
                <a:ea typeface="Century Gothic"/>
                <a:cs typeface="Century Gothic"/>
                <a:sym typeface="Century Gothic"/>
              </a:rPr>
              <a:t>                        vs.</a:t>
            </a:r>
            <a:endParaRPr sz="220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rPr lang="en-US" sz="2200">
                <a:solidFill>
                  <a:schemeClr val="lt1"/>
                </a:solidFill>
                <a:latin typeface="Century Gothic"/>
                <a:ea typeface="Century Gothic"/>
                <a:cs typeface="Century Gothic"/>
                <a:sym typeface="Century Gothic"/>
              </a:rPr>
              <a:t>o3-mini run 1.5 hrs</a:t>
            </a:r>
            <a:endParaRPr sz="220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o3-mini wins this task</a:t>
            </a:r>
            <a:endParaRPr sz="22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34de9f2c7ee_4_0"/>
          <p:cNvSpPr txBox="1"/>
          <p:nvPr>
            <p:ph idx="12" type="sldNum"/>
          </p:nvPr>
        </p:nvSpPr>
        <p:spPr>
          <a:xfrm>
            <a:off x="11047412" y="6188075"/>
            <a:ext cx="551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40" name="Google Shape;440;g34de9f2c7ee_4_0" title="Screenshot 2025-04-21 at 16.29.34.png"/>
          <p:cNvPicPr preferRelativeResize="0"/>
          <p:nvPr/>
        </p:nvPicPr>
        <p:blipFill>
          <a:blip r:embed="rId3">
            <a:alphaModFix/>
          </a:blip>
          <a:stretch>
            <a:fillRect/>
          </a:stretch>
        </p:blipFill>
        <p:spPr>
          <a:xfrm>
            <a:off x="0" y="491050"/>
            <a:ext cx="7989902" cy="3065799"/>
          </a:xfrm>
          <a:prstGeom prst="rect">
            <a:avLst/>
          </a:prstGeom>
          <a:noFill/>
          <a:ln>
            <a:noFill/>
          </a:ln>
        </p:spPr>
      </p:pic>
      <p:pic>
        <p:nvPicPr>
          <p:cNvPr id="441" name="Google Shape;441;g34de9f2c7ee_4_0" title="Screenshot 2025-04-23 at 19.44.05.png"/>
          <p:cNvPicPr preferRelativeResize="0"/>
          <p:nvPr/>
        </p:nvPicPr>
        <p:blipFill>
          <a:blip r:embed="rId4">
            <a:alphaModFix/>
          </a:blip>
          <a:stretch>
            <a:fillRect/>
          </a:stretch>
        </p:blipFill>
        <p:spPr>
          <a:xfrm>
            <a:off x="306475" y="3698775"/>
            <a:ext cx="7342951" cy="2993999"/>
          </a:xfrm>
          <a:prstGeom prst="rect">
            <a:avLst/>
          </a:prstGeom>
          <a:noFill/>
          <a:ln>
            <a:noFill/>
          </a:ln>
        </p:spPr>
      </p:pic>
      <p:sp>
        <p:nvSpPr>
          <p:cNvPr id="442" name="Google Shape;442;g34de9f2c7ee_4_0"/>
          <p:cNvSpPr txBox="1"/>
          <p:nvPr/>
        </p:nvSpPr>
        <p:spPr>
          <a:xfrm>
            <a:off x="8043175" y="633550"/>
            <a:ext cx="4048200" cy="46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u="sng">
                <a:solidFill>
                  <a:srgbClr val="00B0F0"/>
                </a:solidFill>
                <a:latin typeface="Century Gothic"/>
                <a:ea typeface="Century Gothic"/>
                <a:cs typeface="Century Gothic"/>
                <a:sym typeface="Century Gothic"/>
              </a:rPr>
              <a:t>o3-mini’s issue:</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chemeClr val="lt1"/>
              </a:buClr>
              <a:buSzPts val="2200"/>
              <a:buFont typeface="Century Gothic"/>
              <a:buChar char="❖"/>
            </a:pPr>
            <a:r>
              <a:rPr lang="en-US" sz="2200">
                <a:solidFill>
                  <a:srgbClr val="FFFF00"/>
                </a:solidFill>
                <a:latin typeface="Century Gothic"/>
                <a:ea typeface="Century Gothic"/>
                <a:cs typeface="Century Gothic"/>
                <a:sym typeface="Century Gothic"/>
              </a:rPr>
              <a:t>unstable performance</a:t>
            </a:r>
            <a:r>
              <a:rPr lang="en-US" sz="2200">
                <a:solidFill>
                  <a:schemeClr val="lt1"/>
                </a:solidFill>
                <a:latin typeface="Century Gothic"/>
                <a:ea typeface="Century Gothic"/>
                <a:cs typeface="Century Gothic"/>
                <a:sym typeface="Century Gothic"/>
              </a:rPr>
              <a:t> with frequent error spikes</a:t>
            </a:r>
            <a:endParaRPr sz="22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chemeClr val="lt1"/>
              </a:buClr>
              <a:buSzPts val="2200"/>
              <a:buFont typeface="Century Gothic"/>
              <a:buChar char="❖"/>
            </a:pPr>
            <a:r>
              <a:rPr lang="en-US" sz="2200">
                <a:solidFill>
                  <a:srgbClr val="FFFF00"/>
                </a:solidFill>
                <a:latin typeface="Century Gothic"/>
                <a:ea typeface="Century Gothic"/>
                <a:cs typeface="Century Gothic"/>
                <a:sym typeface="Century Gothic"/>
              </a:rPr>
              <a:t>less robust </a:t>
            </a:r>
            <a:r>
              <a:rPr lang="en-US" sz="2200">
                <a:solidFill>
                  <a:schemeClr val="lt1"/>
                </a:solidFill>
                <a:latin typeface="Century Gothic"/>
                <a:ea typeface="Century Gothic"/>
                <a:cs typeface="Century Gothic"/>
                <a:sym typeface="Century Gothic"/>
              </a:rPr>
              <a:t>and more distributed in absolute error</a:t>
            </a:r>
            <a:endParaRPr sz="22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acceptable given high efficiency</a:t>
            </a:r>
            <a:endParaRPr sz="220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t/>
            </a:r>
            <a:endParaRPr sz="2200">
              <a:solidFill>
                <a:schemeClr val="l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34de9f2c7ee_1_30"/>
          <p:cNvSpPr/>
          <p:nvPr/>
        </p:nvSpPr>
        <p:spPr>
          <a:xfrm>
            <a:off x="0" y="-25"/>
            <a:ext cx="6096000" cy="6858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49" name="Google Shape;449;g34de9f2c7ee_1_30"/>
          <p:cNvSpPr txBox="1"/>
          <p:nvPr/>
        </p:nvSpPr>
        <p:spPr>
          <a:xfrm>
            <a:off x="304275" y="171975"/>
            <a:ext cx="52389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u="sng">
                <a:solidFill>
                  <a:srgbClr val="FF9900"/>
                </a:solidFill>
                <a:latin typeface="Century Gothic"/>
                <a:ea typeface="Century Gothic"/>
                <a:cs typeface="Century Gothic"/>
                <a:sym typeface="Century Gothic"/>
              </a:rPr>
              <a:t>LangChain Normal Performance</a:t>
            </a:r>
            <a:endParaRPr b="1" sz="2100" u="sng">
              <a:solidFill>
                <a:srgbClr val="FF9900"/>
              </a:solidFill>
              <a:latin typeface="Century Gothic"/>
              <a:ea typeface="Century Gothic"/>
              <a:cs typeface="Century Gothic"/>
              <a:sym typeface="Century Gothic"/>
            </a:endParaRPr>
          </a:p>
        </p:txBody>
      </p:sp>
      <p:sp>
        <p:nvSpPr>
          <p:cNvPr id="450" name="Google Shape;450;g34de9f2c7ee_1_30"/>
          <p:cNvSpPr txBox="1"/>
          <p:nvPr/>
        </p:nvSpPr>
        <p:spPr>
          <a:xfrm>
            <a:off x="6436250" y="171975"/>
            <a:ext cx="52389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u="sng">
                <a:solidFill>
                  <a:srgbClr val="FF9900"/>
                </a:solidFill>
                <a:latin typeface="Century Gothic"/>
                <a:ea typeface="Century Gothic"/>
                <a:cs typeface="Century Gothic"/>
                <a:sym typeface="Century Gothic"/>
              </a:rPr>
              <a:t>LangChain Deviant Performance</a:t>
            </a:r>
            <a:endParaRPr b="1" sz="2100" u="sng">
              <a:solidFill>
                <a:srgbClr val="FF9900"/>
              </a:solidFill>
              <a:latin typeface="Century Gothic"/>
              <a:ea typeface="Century Gothic"/>
              <a:cs typeface="Century Gothic"/>
              <a:sym typeface="Century Gothic"/>
            </a:endParaRPr>
          </a:p>
        </p:txBody>
      </p:sp>
      <p:pic>
        <p:nvPicPr>
          <p:cNvPr id="451" name="Google Shape;451;g34de9f2c7ee_1_30"/>
          <p:cNvPicPr preferRelativeResize="0"/>
          <p:nvPr/>
        </p:nvPicPr>
        <p:blipFill rotWithShape="1">
          <a:blip r:embed="rId3">
            <a:alphaModFix/>
          </a:blip>
          <a:srcRect b="7192" l="0" r="0" t="0"/>
          <a:stretch/>
        </p:blipFill>
        <p:spPr>
          <a:xfrm>
            <a:off x="819675" y="1134550"/>
            <a:ext cx="4039099" cy="1926625"/>
          </a:xfrm>
          <a:prstGeom prst="rect">
            <a:avLst/>
          </a:prstGeom>
          <a:noFill/>
          <a:ln>
            <a:noFill/>
          </a:ln>
        </p:spPr>
      </p:pic>
      <p:sp>
        <p:nvSpPr>
          <p:cNvPr id="452" name="Google Shape;452;g34de9f2c7ee_1_30"/>
          <p:cNvSpPr txBox="1"/>
          <p:nvPr/>
        </p:nvSpPr>
        <p:spPr>
          <a:xfrm>
            <a:off x="304275" y="714375"/>
            <a:ext cx="4881600" cy="365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00B0F0"/>
              </a:buClr>
              <a:buSzPts val="2000"/>
              <a:buFont typeface="Century Gothic"/>
              <a:buChar char="●"/>
            </a:pPr>
            <a:r>
              <a:rPr b="1" lang="en-US" sz="2000" u="sng">
                <a:solidFill>
                  <a:srgbClr val="00B0F0"/>
                </a:solidFill>
                <a:latin typeface="Century Gothic"/>
                <a:ea typeface="Century Gothic"/>
                <a:cs typeface="Century Gothic"/>
                <a:sym typeface="Century Gothic"/>
              </a:rPr>
              <a:t>LangChain Agent Result:</a:t>
            </a:r>
            <a:endParaRPr b="1" sz="2000" u="sng">
              <a:solidFill>
                <a:srgbClr val="00B0F0"/>
              </a:solidFill>
              <a:latin typeface="Century Gothic"/>
              <a:ea typeface="Century Gothic"/>
              <a:cs typeface="Century Gothic"/>
              <a:sym typeface="Century Gothic"/>
            </a:endParaRPr>
          </a:p>
        </p:txBody>
      </p:sp>
      <p:pic>
        <p:nvPicPr>
          <p:cNvPr id="453" name="Google Shape;453;g34de9f2c7ee_1_30"/>
          <p:cNvPicPr preferRelativeResize="0"/>
          <p:nvPr/>
        </p:nvPicPr>
        <p:blipFill>
          <a:blip r:embed="rId4">
            <a:alphaModFix/>
          </a:blip>
          <a:stretch>
            <a:fillRect/>
          </a:stretch>
        </p:blipFill>
        <p:spPr>
          <a:xfrm>
            <a:off x="304275" y="3572650"/>
            <a:ext cx="5644182" cy="2058700"/>
          </a:xfrm>
          <a:prstGeom prst="rect">
            <a:avLst/>
          </a:prstGeom>
          <a:noFill/>
          <a:ln>
            <a:noFill/>
          </a:ln>
        </p:spPr>
      </p:pic>
      <p:sp>
        <p:nvSpPr>
          <p:cNvPr id="454" name="Google Shape;454;g34de9f2c7ee_1_30"/>
          <p:cNvSpPr txBox="1"/>
          <p:nvPr/>
        </p:nvSpPr>
        <p:spPr>
          <a:xfrm>
            <a:off x="358175" y="3124200"/>
            <a:ext cx="4881600" cy="365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00B0F0"/>
              </a:buClr>
              <a:buSzPts val="2000"/>
              <a:buFont typeface="Century Gothic"/>
              <a:buChar char="●"/>
            </a:pPr>
            <a:r>
              <a:rPr b="1" lang="en-US" sz="2000" u="sng">
                <a:solidFill>
                  <a:srgbClr val="00B0F0"/>
                </a:solidFill>
                <a:latin typeface="Century Gothic"/>
                <a:ea typeface="Century Gothic"/>
                <a:cs typeface="Century Gothic"/>
                <a:sym typeface="Century Gothic"/>
              </a:rPr>
              <a:t>Ground Truth by Python</a:t>
            </a:r>
            <a:endParaRPr b="1" sz="2000" u="sng">
              <a:solidFill>
                <a:srgbClr val="00B0F0"/>
              </a:solidFill>
              <a:latin typeface="Century Gothic"/>
              <a:ea typeface="Century Gothic"/>
              <a:cs typeface="Century Gothic"/>
              <a:sym typeface="Century Gothic"/>
            </a:endParaRPr>
          </a:p>
        </p:txBody>
      </p:sp>
      <p:sp>
        <p:nvSpPr>
          <p:cNvPr id="455" name="Google Shape;455;g34de9f2c7ee_1_30"/>
          <p:cNvSpPr txBox="1"/>
          <p:nvPr/>
        </p:nvSpPr>
        <p:spPr>
          <a:xfrm>
            <a:off x="341925" y="5794625"/>
            <a:ext cx="5104500" cy="635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00B0F0"/>
              </a:buClr>
              <a:buSzPts val="2000"/>
              <a:buFont typeface="Century Gothic"/>
              <a:buChar char="●"/>
            </a:pPr>
            <a:r>
              <a:rPr b="1" lang="en-US" sz="2000">
                <a:solidFill>
                  <a:srgbClr val="00B0F0"/>
                </a:solidFill>
                <a:latin typeface="Century Gothic"/>
                <a:ea typeface="Century Gothic"/>
                <a:cs typeface="Century Gothic"/>
                <a:sym typeface="Century Gothic"/>
              </a:rPr>
              <a:t>The answer is an exact match to at least 6 digits after the decimal point</a:t>
            </a:r>
            <a:endParaRPr b="1" sz="2000">
              <a:solidFill>
                <a:srgbClr val="00B0F0"/>
              </a:solidFill>
              <a:latin typeface="Century Gothic"/>
              <a:ea typeface="Century Gothic"/>
              <a:cs typeface="Century Gothic"/>
              <a:sym typeface="Century Gothic"/>
            </a:endParaRPr>
          </a:p>
        </p:txBody>
      </p:sp>
      <p:sp>
        <p:nvSpPr>
          <p:cNvPr id="456" name="Google Shape;456;g34de9f2c7ee_1_30"/>
          <p:cNvSpPr txBox="1"/>
          <p:nvPr/>
        </p:nvSpPr>
        <p:spPr>
          <a:xfrm>
            <a:off x="6436250" y="617050"/>
            <a:ext cx="4881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900" u="sng">
                <a:solidFill>
                  <a:srgbClr val="FFFF00"/>
                </a:solidFill>
                <a:latin typeface="Century Gothic"/>
                <a:ea typeface="Century Gothic"/>
                <a:cs typeface="Century Gothic"/>
                <a:sym typeface="Century Gothic"/>
              </a:rPr>
              <a:t>1</a:t>
            </a:r>
            <a:r>
              <a:rPr b="1" lang="en-US" sz="1900" u="sng">
                <a:solidFill>
                  <a:srgbClr val="FFFF00"/>
                </a:solidFill>
                <a:latin typeface="Century Gothic"/>
                <a:ea typeface="Century Gothic"/>
                <a:cs typeface="Century Gothic"/>
                <a:sym typeface="Century Gothic"/>
              </a:rPr>
              <a:t>.	Extreme/Impossible Value</a:t>
            </a:r>
            <a:endParaRPr b="1" sz="1900" u="sng">
              <a:solidFill>
                <a:srgbClr val="FFFF00"/>
              </a:solidFill>
              <a:latin typeface="Century Gothic"/>
              <a:ea typeface="Century Gothic"/>
              <a:cs typeface="Century Gothic"/>
              <a:sym typeface="Century Gothic"/>
            </a:endParaRPr>
          </a:p>
          <a:p>
            <a:pPr indent="0" lvl="0" marL="0" rtl="0" algn="l">
              <a:spcBef>
                <a:spcPts val="0"/>
              </a:spcBef>
              <a:spcAft>
                <a:spcPts val="0"/>
              </a:spcAft>
              <a:buNone/>
            </a:pPr>
            <a:r>
              <a:t/>
            </a:r>
            <a:endParaRPr b="1" sz="2000" u="sng">
              <a:solidFill>
                <a:srgbClr val="FFFF00"/>
              </a:solidFill>
              <a:latin typeface="Century Gothic"/>
              <a:ea typeface="Century Gothic"/>
              <a:cs typeface="Century Gothic"/>
              <a:sym typeface="Century Gothic"/>
            </a:endParaRPr>
          </a:p>
        </p:txBody>
      </p:sp>
      <p:pic>
        <p:nvPicPr>
          <p:cNvPr id="457" name="Google Shape;457;g34de9f2c7ee_1_30"/>
          <p:cNvPicPr preferRelativeResize="0"/>
          <p:nvPr/>
        </p:nvPicPr>
        <p:blipFill>
          <a:blip r:embed="rId5">
            <a:alphaModFix/>
          </a:blip>
          <a:stretch>
            <a:fillRect/>
          </a:stretch>
        </p:blipFill>
        <p:spPr>
          <a:xfrm>
            <a:off x="7005487" y="1058350"/>
            <a:ext cx="3891113" cy="1873850"/>
          </a:xfrm>
          <a:prstGeom prst="rect">
            <a:avLst/>
          </a:prstGeom>
          <a:noFill/>
          <a:ln>
            <a:noFill/>
          </a:ln>
        </p:spPr>
      </p:pic>
      <p:sp>
        <p:nvSpPr>
          <p:cNvPr id="458" name="Google Shape;458;g34de9f2c7ee_1_30"/>
          <p:cNvSpPr txBox="1"/>
          <p:nvPr/>
        </p:nvSpPr>
        <p:spPr>
          <a:xfrm>
            <a:off x="6436250" y="2971800"/>
            <a:ext cx="5537400" cy="113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slope range should not exceed 3. </a:t>
            </a:r>
            <a:endParaRPr sz="1800">
              <a:solidFill>
                <a:schemeClr val="lt1"/>
              </a:solidFill>
              <a:latin typeface="Century Gothic"/>
              <a:ea typeface="Century Gothic"/>
              <a:cs typeface="Century Gothic"/>
              <a:sym typeface="Century Gothic"/>
            </a:endParaRPr>
          </a:p>
          <a:p>
            <a:pPr indent="-342900" lvl="0" marL="457200" rtl="0" algn="l">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slope should not be negative in this dataset.</a:t>
            </a:r>
            <a:endParaRPr sz="1800">
              <a:solidFill>
                <a:schemeClr val="lt1"/>
              </a:solidFill>
              <a:latin typeface="Century Gothic"/>
              <a:ea typeface="Century Gothic"/>
              <a:cs typeface="Century Gothic"/>
              <a:sym typeface="Century Gothic"/>
            </a:endParaRPr>
          </a:p>
        </p:txBody>
      </p:sp>
      <p:sp>
        <p:nvSpPr>
          <p:cNvPr id="459" name="Google Shape;459;g34de9f2c7ee_1_30"/>
          <p:cNvSpPr txBox="1"/>
          <p:nvPr/>
        </p:nvSpPr>
        <p:spPr>
          <a:xfrm>
            <a:off x="6436250" y="3809850"/>
            <a:ext cx="56442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u="sng">
                <a:solidFill>
                  <a:srgbClr val="FFFF00"/>
                </a:solidFill>
                <a:latin typeface="Century Gothic"/>
                <a:ea typeface="Century Gothic"/>
                <a:cs typeface="Century Gothic"/>
                <a:sym typeface="Century Gothic"/>
              </a:rPr>
              <a:t>2.	Return a string rather than numerical value</a:t>
            </a:r>
            <a:endParaRPr b="1" sz="1900" u="sng">
              <a:solidFill>
                <a:srgbClr val="FFFF00"/>
              </a:solidFill>
              <a:latin typeface="Century Gothic"/>
              <a:ea typeface="Century Gothic"/>
              <a:cs typeface="Century Gothic"/>
              <a:sym typeface="Century Gothic"/>
            </a:endParaRPr>
          </a:p>
        </p:txBody>
      </p:sp>
      <p:pic>
        <p:nvPicPr>
          <p:cNvPr id="460" name="Google Shape;460;g34de9f2c7ee_1_30"/>
          <p:cNvPicPr preferRelativeResize="0"/>
          <p:nvPr/>
        </p:nvPicPr>
        <p:blipFill>
          <a:blip r:embed="rId6">
            <a:alphaModFix/>
          </a:blip>
          <a:stretch>
            <a:fillRect/>
          </a:stretch>
        </p:blipFill>
        <p:spPr>
          <a:xfrm>
            <a:off x="6988500" y="4306325"/>
            <a:ext cx="4134400" cy="1406250"/>
          </a:xfrm>
          <a:prstGeom prst="rect">
            <a:avLst/>
          </a:prstGeom>
          <a:noFill/>
          <a:ln>
            <a:noFill/>
          </a:ln>
        </p:spPr>
      </p:pic>
      <p:sp>
        <p:nvSpPr>
          <p:cNvPr id="461" name="Google Shape;461;g34de9f2c7ee_1_30"/>
          <p:cNvSpPr txBox="1"/>
          <p:nvPr/>
        </p:nvSpPr>
        <p:spPr>
          <a:xfrm>
            <a:off x="6485275" y="5718050"/>
            <a:ext cx="5537400" cy="635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Century Gothic"/>
              <a:buChar char="●"/>
            </a:pPr>
            <a:r>
              <a:rPr lang="en-US" sz="1800">
                <a:solidFill>
                  <a:schemeClr val="lt1"/>
                </a:solidFill>
                <a:latin typeface="Century Gothic"/>
                <a:ea typeface="Century Gothic"/>
                <a:cs typeface="Century Gothic"/>
                <a:sym typeface="Century Gothic"/>
              </a:rPr>
              <a:t>The returned value is the variable name, which stores the actual value for slope.</a:t>
            </a:r>
            <a:endParaRPr sz="1800">
              <a:solidFill>
                <a:schemeClr val="lt1"/>
              </a:solidFill>
              <a:latin typeface="Century Gothic"/>
              <a:ea typeface="Century Gothic"/>
              <a:cs typeface="Century Gothic"/>
              <a:sym typeface="Century Gothic"/>
            </a:endParaRPr>
          </a:p>
        </p:txBody>
      </p:sp>
      <p:sp>
        <p:nvSpPr>
          <p:cNvPr id="462" name="Google Shape;462;g34de9f2c7ee_1_30"/>
          <p:cNvSpPr txBox="1"/>
          <p:nvPr>
            <p:ph idx="12" type="sldNum"/>
          </p:nvPr>
        </p:nvSpPr>
        <p:spPr>
          <a:xfrm>
            <a:off x="11428412" y="63404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34de9f2c7ee_0_12"/>
          <p:cNvSpPr txBox="1"/>
          <p:nvPr>
            <p:ph type="title"/>
          </p:nvPr>
        </p:nvSpPr>
        <p:spPr>
          <a:xfrm>
            <a:off x="1143007" y="111772"/>
            <a:ext cx="9906000" cy="75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lang="en-US" u="sng" cap="none">
                <a:solidFill>
                  <a:srgbClr val="E5E5DA"/>
                </a:solidFill>
              </a:rPr>
              <a:t>Forecasting</a:t>
            </a:r>
            <a:r>
              <a:rPr lang="en-US" u="sng">
                <a:solidFill>
                  <a:srgbClr val="E5E5DA"/>
                </a:solidFill>
              </a:rPr>
              <a:t>(Gen LLMs)</a:t>
            </a:r>
            <a:endParaRPr u="sng"/>
          </a:p>
        </p:txBody>
      </p:sp>
      <p:sp>
        <p:nvSpPr>
          <p:cNvPr id="468" name="Google Shape;468;g34de9f2c7ee_0_12"/>
          <p:cNvSpPr txBox="1"/>
          <p:nvPr>
            <p:ph idx="12" type="sldNum"/>
          </p:nvPr>
        </p:nvSpPr>
        <p:spPr>
          <a:xfrm>
            <a:off x="11123612" y="60356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9" name="Google Shape;469;g34de9f2c7ee_0_12" title="output.png"/>
          <p:cNvPicPr preferRelativeResize="0"/>
          <p:nvPr/>
        </p:nvPicPr>
        <p:blipFill rotWithShape="1">
          <a:blip r:embed="rId3">
            <a:alphaModFix/>
          </a:blip>
          <a:srcRect b="0" l="999" r="0" t="0"/>
          <a:stretch/>
        </p:blipFill>
        <p:spPr>
          <a:xfrm>
            <a:off x="673100" y="840225"/>
            <a:ext cx="5862576" cy="3534699"/>
          </a:xfrm>
          <a:prstGeom prst="rect">
            <a:avLst/>
          </a:prstGeom>
          <a:noFill/>
          <a:ln>
            <a:noFill/>
          </a:ln>
        </p:spPr>
      </p:pic>
      <p:pic>
        <p:nvPicPr>
          <p:cNvPr id="470" name="Google Shape;470;g34de9f2c7ee_0_12"/>
          <p:cNvPicPr preferRelativeResize="0"/>
          <p:nvPr/>
        </p:nvPicPr>
        <p:blipFill rotWithShape="1">
          <a:blip r:embed="rId4">
            <a:alphaModFix/>
          </a:blip>
          <a:srcRect b="0" l="29349" r="11951" t="24579"/>
          <a:stretch/>
        </p:blipFill>
        <p:spPr>
          <a:xfrm>
            <a:off x="1556125" y="4537300"/>
            <a:ext cx="3485175" cy="2105075"/>
          </a:xfrm>
          <a:prstGeom prst="rect">
            <a:avLst/>
          </a:prstGeom>
          <a:noFill/>
          <a:ln>
            <a:noFill/>
          </a:ln>
        </p:spPr>
      </p:pic>
      <p:sp>
        <p:nvSpPr>
          <p:cNvPr id="471" name="Google Shape;471;g34de9f2c7ee_0_12"/>
          <p:cNvSpPr txBox="1"/>
          <p:nvPr/>
        </p:nvSpPr>
        <p:spPr>
          <a:xfrm>
            <a:off x="6824650" y="900325"/>
            <a:ext cx="4912800" cy="3800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lt1"/>
              </a:buClr>
              <a:buSzPts val="2200"/>
              <a:buFont typeface="Century Gothic"/>
              <a:buChar char="❖"/>
            </a:pPr>
            <a:r>
              <a:rPr b="1" lang="en-US" sz="2200" u="sng">
                <a:solidFill>
                  <a:srgbClr val="FFFF00"/>
                </a:solidFill>
                <a:latin typeface="Century Gothic"/>
                <a:ea typeface="Century Gothic"/>
                <a:cs typeface="Century Gothic"/>
                <a:sym typeface="Century Gothic"/>
              </a:rPr>
              <a:t>Processing time</a:t>
            </a:r>
            <a:r>
              <a:rPr lang="en-US" sz="2200">
                <a:solidFill>
                  <a:schemeClr val="lt1"/>
                </a:solidFill>
                <a:latin typeface="Century Gothic"/>
                <a:ea typeface="Century Gothic"/>
                <a:cs typeface="Century Gothic"/>
                <a:sym typeface="Century Gothic"/>
              </a:rPr>
              <a:t>:</a:t>
            </a:r>
            <a:endParaRPr sz="2200">
              <a:solidFill>
                <a:schemeClr val="lt1"/>
              </a:solidFill>
              <a:latin typeface="Century Gothic"/>
              <a:ea typeface="Century Gothic"/>
              <a:cs typeface="Century Gothic"/>
              <a:sym typeface="Century Gothic"/>
            </a:endParaRPr>
          </a:p>
          <a:p>
            <a:pPr indent="-368300" lvl="1" marL="9144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DeepSeek: 8 hrs</a:t>
            </a:r>
            <a:endParaRPr sz="2200">
              <a:solidFill>
                <a:schemeClr val="lt1"/>
              </a:solidFill>
              <a:latin typeface="Century Gothic"/>
              <a:ea typeface="Century Gothic"/>
              <a:cs typeface="Century Gothic"/>
              <a:sym typeface="Century Gothic"/>
            </a:endParaRPr>
          </a:p>
          <a:p>
            <a:pPr indent="-368300" lvl="1" marL="9144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o3-mini: 2.5 hrs</a:t>
            </a:r>
            <a:endParaRPr sz="2200">
              <a:solidFill>
                <a:schemeClr val="lt1"/>
              </a:solidFill>
              <a:latin typeface="Century Gothic"/>
              <a:ea typeface="Century Gothic"/>
              <a:cs typeface="Century Gothic"/>
              <a:sym typeface="Century Gothic"/>
            </a:endParaRPr>
          </a:p>
          <a:p>
            <a:pPr indent="0" lvl="0" marL="457200" rtl="0" algn="l">
              <a:spcBef>
                <a:spcPts val="0"/>
              </a:spcBef>
              <a:spcAft>
                <a:spcPts val="0"/>
              </a:spcAft>
              <a:buNone/>
            </a:pPr>
            <a:r>
              <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rgbClr val="00B0F0"/>
              </a:buClr>
              <a:buSzPts val="2200"/>
              <a:buFont typeface="Century Gothic"/>
              <a:buChar char="❖"/>
            </a:pPr>
            <a:r>
              <a:rPr b="1" lang="en-US" sz="2200">
                <a:solidFill>
                  <a:srgbClr val="00B0F0"/>
                </a:solidFill>
                <a:latin typeface="Century Gothic"/>
                <a:ea typeface="Century Gothic"/>
                <a:cs typeface="Century Gothic"/>
                <a:sym typeface="Century Gothic"/>
              </a:rPr>
              <a:t>Both models perform badly in forecasting</a:t>
            </a:r>
            <a:endParaRPr b="1" sz="2200">
              <a:solidFill>
                <a:srgbClr val="00B0F0"/>
              </a:solidFill>
              <a:latin typeface="Century Gothic"/>
              <a:ea typeface="Century Gothic"/>
              <a:cs typeface="Century Gothic"/>
              <a:sym typeface="Century Gothic"/>
            </a:endParaRPr>
          </a:p>
          <a:p>
            <a:pPr indent="0" lvl="0" marL="0" rtl="0" algn="l">
              <a:spcBef>
                <a:spcPts val="0"/>
              </a:spcBef>
              <a:spcAft>
                <a:spcPts val="0"/>
              </a:spcAft>
              <a:buNone/>
            </a:pPr>
            <a:r>
              <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o3-mini more consistent results</a:t>
            </a:r>
            <a:endParaRPr sz="22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2200">
              <a:solidFill>
                <a:schemeClr val="lt1"/>
              </a:solidFill>
              <a:latin typeface="Century Gothic"/>
              <a:ea typeface="Century Gothic"/>
              <a:cs typeface="Century Gothic"/>
              <a:sym typeface="Century Gothic"/>
            </a:endParaRPr>
          </a:p>
          <a:p>
            <a:pPr indent="-368300" lvl="0" marL="457200" rtl="0" algn="l">
              <a:spcBef>
                <a:spcPts val="0"/>
              </a:spcBef>
              <a:spcAft>
                <a:spcPts val="0"/>
              </a:spcAft>
              <a:buClr>
                <a:schemeClr val="lt1"/>
              </a:buClr>
              <a:buSzPts val="2200"/>
              <a:buFont typeface="Century Gothic"/>
              <a:buChar char="❖"/>
            </a:pPr>
            <a:r>
              <a:rPr lang="en-US" sz="2200">
                <a:solidFill>
                  <a:schemeClr val="lt1"/>
                </a:solidFill>
                <a:latin typeface="Century Gothic"/>
                <a:ea typeface="Century Gothic"/>
                <a:cs typeface="Century Gothic"/>
                <a:sym typeface="Century Gothic"/>
              </a:rPr>
              <a:t>Chronos best suited for forecasting</a:t>
            </a:r>
            <a:endParaRPr sz="2200">
              <a:solidFill>
                <a:schemeClr val="lt1"/>
              </a:solidFill>
              <a:latin typeface="Century Gothic"/>
              <a:ea typeface="Century Gothic"/>
              <a:cs typeface="Century Gothic"/>
              <a:sym typeface="Century Gothic"/>
            </a:endParaRPr>
          </a:p>
        </p:txBody>
      </p:sp>
      <p:pic>
        <p:nvPicPr>
          <p:cNvPr id="472" name="Google Shape;472;g34de9f2c7ee_0_12"/>
          <p:cNvPicPr preferRelativeResize="0"/>
          <p:nvPr/>
        </p:nvPicPr>
        <p:blipFill>
          <a:blip r:embed="rId5">
            <a:alphaModFix/>
          </a:blip>
          <a:stretch>
            <a:fillRect/>
          </a:stretch>
        </p:blipFill>
        <p:spPr>
          <a:xfrm>
            <a:off x="9098500" y="2692125"/>
            <a:ext cx="365100" cy="3651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34de9f2c7ee_0_25"/>
          <p:cNvSpPr txBox="1"/>
          <p:nvPr>
            <p:ph type="title"/>
          </p:nvPr>
        </p:nvSpPr>
        <p:spPr>
          <a:xfrm>
            <a:off x="1129382" y="-20053"/>
            <a:ext cx="9906000" cy="75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lang="en-US" u="sng">
                <a:solidFill>
                  <a:srgbClr val="E5E5DA"/>
                </a:solidFill>
              </a:rPr>
              <a:t>Text Analysis</a:t>
            </a:r>
            <a:r>
              <a:rPr lang="en-US" u="sng">
                <a:solidFill>
                  <a:srgbClr val="E5E5DA"/>
                </a:solidFill>
              </a:rPr>
              <a:t>(Gen LLMs)</a:t>
            </a:r>
            <a:endParaRPr u="sng"/>
          </a:p>
        </p:txBody>
      </p:sp>
      <p:sp>
        <p:nvSpPr>
          <p:cNvPr id="478" name="Google Shape;478;g34de9f2c7ee_0_25"/>
          <p:cNvSpPr txBox="1"/>
          <p:nvPr>
            <p:ph idx="12" type="sldNum"/>
          </p:nvPr>
        </p:nvSpPr>
        <p:spPr>
          <a:xfrm>
            <a:off x="11199812" y="6188075"/>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79" name="Google Shape;479;g34de9f2c7ee_0_25"/>
          <p:cNvPicPr preferRelativeResize="0"/>
          <p:nvPr/>
        </p:nvPicPr>
        <p:blipFill>
          <a:blip r:embed="rId3">
            <a:alphaModFix/>
          </a:blip>
          <a:stretch>
            <a:fillRect/>
          </a:stretch>
        </p:blipFill>
        <p:spPr>
          <a:xfrm>
            <a:off x="0" y="817200"/>
            <a:ext cx="5966574" cy="3502784"/>
          </a:xfrm>
          <a:prstGeom prst="rect">
            <a:avLst/>
          </a:prstGeom>
          <a:noFill/>
          <a:ln>
            <a:noFill/>
          </a:ln>
        </p:spPr>
      </p:pic>
      <p:pic>
        <p:nvPicPr>
          <p:cNvPr id="480" name="Google Shape;480;g34de9f2c7ee_0_25"/>
          <p:cNvPicPr preferRelativeResize="0"/>
          <p:nvPr/>
        </p:nvPicPr>
        <p:blipFill>
          <a:blip r:embed="rId4">
            <a:alphaModFix/>
          </a:blip>
          <a:stretch>
            <a:fillRect/>
          </a:stretch>
        </p:blipFill>
        <p:spPr>
          <a:xfrm>
            <a:off x="5966575" y="741000"/>
            <a:ext cx="6225427" cy="3614539"/>
          </a:xfrm>
          <a:prstGeom prst="rect">
            <a:avLst/>
          </a:prstGeom>
          <a:noFill/>
          <a:ln>
            <a:noFill/>
          </a:ln>
        </p:spPr>
      </p:pic>
      <p:sp>
        <p:nvSpPr>
          <p:cNvPr id="481" name="Google Shape;481;g34de9f2c7ee_0_25"/>
          <p:cNvSpPr txBox="1"/>
          <p:nvPr/>
        </p:nvSpPr>
        <p:spPr>
          <a:xfrm>
            <a:off x="311225" y="4558650"/>
            <a:ext cx="11526300" cy="1467900"/>
          </a:xfrm>
          <a:prstGeom prst="rect">
            <a:avLst/>
          </a:prstGeom>
          <a:noFill/>
          <a:ln>
            <a:noFill/>
          </a:ln>
        </p:spPr>
        <p:txBody>
          <a:bodyPr anchorCtr="0" anchor="t" bIns="91425" lIns="91425" spcFirstLastPara="1" rIns="91425" wrap="square" tIns="91425">
            <a:noAutofit/>
          </a:bodyPr>
          <a:lstStyle/>
          <a:p>
            <a:pPr indent="-371475" lvl="0" marL="457200" rtl="0" algn="l">
              <a:spcBef>
                <a:spcPts val="0"/>
              </a:spcBef>
              <a:spcAft>
                <a:spcPts val="0"/>
              </a:spcAft>
              <a:buClr>
                <a:srgbClr val="FFFF00"/>
              </a:buClr>
              <a:buSzPts val="2250"/>
              <a:buFont typeface="Century Gothic"/>
              <a:buChar char="❖"/>
            </a:pPr>
            <a:r>
              <a:rPr lang="en-US" sz="2250">
                <a:solidFill>
                  <a:srgbClr val="FFFF00"/>
                </a:solidFill>
                <a:latin typeface="Century Gothic"/>
                <a:ea typeface="Century Gothic"/>
                <a:cs typeface="Century Gothic"/>
                <a:sym typeface="Century Gothic"/>
              </a:rPr>
              <a:t>Comparable processing time</a:t>
            </a:r>
            <a:endParaRPr sz="2250">
              <a:solidFill>
                <a:srgbClr val="FFFF00"/>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rgbClr val="00B0F0"/>
                </a:solidFill>
                <a:latin typeface="Century Gothic"/>
                <a:ea typeface="Century Gothic"/>
                <a:cs typeface="Century Gothic"/>
                <a:sym typeface="Century Gothic"/>
              </a:rPr>
              <a:t>DeepSeek</a:t>
            </a:r>
            <a:r>
              <a:rPr lang="en-US" sz="2250">
                <a:solidFill>
                  <a:schemeClr val="lt1"/>
                </a:solidFill>
                <a:latin typeface="Century Gothic"/>
                <a:ea typeface="Century Gothic"/>
                <a:cs typeface="Century Gothic"/>
                <a:sym typeface="Century Gothic"/>
              </a:rPr>
              <a:t> shows strong and robust text analysis ability</a:t>
            </a:r>
            <a:endParaRPr sz="2250">
              <a:solidFill>
                <a:schemeClr val="lt1"/>
              </a:solidFill>
              <a:latin typeface="Century Gothic"/>
              <a:ea typeface="Century Gothic"/>
              <a:cs typeface="Century Gothic"/>
              <a:sym typeface="Century Gothic"/>
            </a:endParaRPr>
          </a:p>
          <a:p>
            <a:pPr indent="-371475" lvl="0" marL="457200" rtl="0" algn="l">
              <a:spcBef>
                <a:spcPts val="0"/>
              </a:spcBef>
              <a:spcAft>
                <a:spcPts val="0"/>
              </a:spcAft>
              <a:buClr>
                <a:schemeClr val="lt1"/>
              </a:buClr>
              <a:buSzPts val="2250"/>
              <a:buFont typeface="Century Gothic"/>
              <a:buChar char="❖"/>
            </a:pPr>
            <a:r>
              <a:rPr lang="en-US" sz="2250">
                <a:solidFill>
                  <a:srgbClr val="00B0F0"/>
                </a:solidFill>
                <a:latin typeface="Century Gothic"/>
                <a:ea typeface="Century Gothic"/>
                <a:cs typeface="Century Gothic"/>
                <a:sym typeface="Century Gothic"/>
              </a:rPr>
              <a:t>LangChain problem</a:t>
            </a:r>
            <a:r>
              <a:rPr lang="en-US" sz="2250">
                <a:solidFill>
                  <a:schemeClr val="lt1"/>
                </a:solidFill>
                <a:latin typeface="Century Gothic"/>
                <a:ea typeface="Century Gothic"/>
                <a:cs typeface="Century Gothic"/>
                <a:sym typeface="Century Gothic"/>
              </a:rPr>
              <a:t>: high variation when running 100 datasets together</a:t>
            </a:r>
            <a:endParaRPr sz="225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34de9f2c7ee_1_13"/>
          <p:cNvSpPr txBox="1"/>
          <p:nvPr>
            <p:ph idx="12" type="sldNum"/>
          </p:nvPr>
        </p:nvSpPr>
        <p:spPr>
          <a:xfrm>
            <a:off x="11428412" y="6204575"/>
            <a:ext cx="551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8" name="Google Shape;488;g34de9f2c7ee_1_13"/>
          <p:cNvPicPr preferRelativeResize="0"/>
          <p:nvPr/>
        </p:nvPicPr>
        <p:blipFill>
          <a:blip r:embed="rId3">
            <a:alphaModFix/>
          </a:blip>
          <a:stretch>
            <a:fillRect/>
          </a:stretch>
        </p:blipFill>
        <p:spPr>
          <a:xfrm>
            <a:off x="841525" y="759725"/>
            <a:ext cx="10170952" cy="50656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17"/>
          <p:cNvSpPr/>
          <p:nvPr/>
        </p:nvSpPr>
        <p:spPr>
          <a:xfrm>
            <a:off x="0" y="-1"/>
            <a:ext cx="12192000" cy="685800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94" name="Google Shape;494;p17"/>
          <p:cNvSpPr/>
          <p:nvPr/>
        </p:nvSpPr>
        <p:spPr>
          <a:xfrm>
            <a:off x="0" y="0"/>
            <a:ext cx="12192000" cy="1992662"/>
          </a:xfrm>
          <a:custGeom>
            <a:rect b="b" l="l" r="r" t="t"/>
            <a:pathLst>
              <a:path extrusionOk="0" h="2270840" w="1219200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blipFill rotWithShape="1">
            <a:blip r:embed="rId3">
              <a:alphaModFix/>
            </a:blip>
            <a:stretch>
              <a:fillRect b="0" l="0" r="0" t="0"/>
            </a:stretch>
          </a:blipFill>
          <a:ln cap="flat" cmpd="sng" w="44450">
            <a:solidFill>
              <a:schemeClr val="dk2">
                <a:alpha val="64705"/>
              </a:schemeClr>
            </a:solidFill>
            <a:prstDash val="solid"/>
            <a:round/>
            <a:headEnd len="sm" w="sm" type="none"/>
            <a:tailEnd len="sm" w="sm" type="none"/>
          </a:ln>
          <a:effectLst>
            <a:outerShdw blurRad="50800" rotWithShape="0" algn="t" dir="5400000" dist="381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95" name="Google Shape;495;p17"/>
          <p:cNvSpPr txBox="1"/>
          <p:nvPr>
            <p:ph type="title"/>
          </p:nvPr>
        </p:nvSpPr>
        <p:spPr>
          <a:xfrm>
            <a:off x="1141413" y="478972"/>
            <a:ext cx="9905998" cy="117348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400"/>
              <a:buFont typeface="Century Gothic"/>
              <a:buNone/>
            </a:pPr>
            <a:r>
              <a:rPr b="1" lang="en-US" sz="3400" u="sng" cap="none">
                <a:solidFill>
                  <a:srgbClr val="E5E5DA"/>
                </a:solidFill>
              </a:rPr>
              <a:t>WHY Agentic Workflow?</a:t>
            </a:r>
            <a:endParaRPr/>
          </a:p>
        </p:txBody>
      </p:sp>
      <p:sp>
        <p:nvSpPr>
          <p:cNvPr id="496" name="Google Shape;496;p17"/>
          <p:cNvSpPr txBox="1"/>
          <p:nvPr>
            <p:ph idx="1" type="body"/>
          </p:nvPr>
        </p:nvSpPr>
        <p:spPr>
          <a:xfrm>
            <a:off x="353775" y="1916450"/>
            <a:ext cx="11579700" cy="4764600"/>
          </a:xfrm>
          <a:prstGeom prst="rect">
            <a:avLst/>
          </a:prstGeom>
          <a:noFill/>
          <a:ln>
            <a:noFill/>
          </a:ln>
        </p:spPr>
        <p:txBody>
          <a:bodyPr anchorCtr="0" anchor="ctr" bIns="45700" lIns="91425" spcFirstLastPara="1" rIns="91425" wrap="square" tIns="45700">
            <a:noAutofit/>
          </a:bodyPr>
          <a:lstStyle/>
          <a:p>
            <a:pPr indent="-317500" lvl="0" marL="285750" rtl="0" algn="l">
              <a:lnSpc>
                <a:spcPct val="90000"/>
              </a:lnSpc>
              <a:spcBef>
                <a:spcPts val="980"/>
              </a:spcBef>
              <a:spcAft>
                <a:spcPts val="0"/>
              </a:spcAft>
              <a:buSzPts val="2300"/>
              <a:buChar char="•"/>
            </a:pPr>
            <a:r>
              <a:rPr b="1" lang="en-US" sz="2300" cap="none">
                <a:solidFill>
                  <a:srgbClr val="FFFF00"/>
                </a:solidFill>
              </a:rPr>
              <a:t>Chronos does not support natural language</a:t>
            </a:r>
            <a:r>
              <a:rPr lang="en-US" sz="2300" cap="none">
                <a:solidFill>
                  <a:srgbClr val="FFFF00"/>
                </a:solidFill>
              </a:rPr>
              <a:t> </a:t>
            </a:r>
            <a:r>
              <a:rPr lang="en-US" sz="2300" cap="none"/>
              <a:t>input / prompt interaction.</a:t>
            </a:r>
            <a:endParaRPr sz="2300"/>
          </a:p>
          <a:p>
            <a:pPr indent="-311150" lvl="0" marL="285750" rtl="0" algn="l">
              <a:lnSpc>
                <a:spcPct val="90000"/>
              </a:lnSpc>
              <a:spcBef>
                <a:spcPts val="980"/>
              </a:spcBef>
              <a:spcAft>
                <a:spcPts val="0"/>
              </a:spcAft>
              <a:buSzPts val="2300"/>
              <a:buChar char="•"/>
            </a:pPr>
            <a:r>
              <a:rPr b="1" lang="en-US" sz="2300" cap="none">
                <a:solidFill>
                  <a:srgbClr val="FFFF00"/>
                </a:solidFill>
              </a:rPr>
              <a:t>Different models suited for different tasks</a:t>
            </a:r>
            <a:endParaRPr sz="2300"/>
          </a:p>
          <a:p>
            <a:pPr indent="-311150" lvl="0" marL="285750" rtl="0" algn="l">
              <a:lnSpc>
                <a:spcPct val="115000"/>
              </a:lnSpc>
              <a:spcBef>
                <a:spcPts val="980"/>
              </a:spcBef>
              <a:spcAft>
                <a:spcPts val="0"/>
              </a:spcAft>
              <a:buSzPts val="2300"/>
              <a:buChar char="•"/>
            </a:pPr>
            <a:r>
              <a:rPr lang="en-US" sz="2300" cap="none"/>
              <a:t>Need for a </a:t>
            </a:r>
            <a:r>
              <a:rPr b="1" lang="en-US" sz="2300" cap="none">
                <a:solidFill>
                  <a:srgbClr val="FFC000"/>
                </a:solidFill>
              </a:rPr>
              <a:t>unified interface</a:t>
            </a:r>
            <a:r>
              <a:rPr lang="en-US" sz="2300" cap="none">
                <a:solidFill>
                  <a:srgbClr val="FFC000"/>
                </a:solidFill>
              </a:rPr>
              <a:t> </a:t>
            </a:r>
            <a:r>
              <a:rPr lang="en-US" sz="2300" cap="none"/>
              <a:t>to manage task execution and model routing.</a:t>
            </a:r>
            <a:endParaRPr sz="2300" cap="none"/>
          </a:p>
          <a:p>
            <a:pPr indent="-317500" lvl="0" marL="285750" rtl="0" algn="l">
              <a:lnSpc>
                <a:spcPct val="115000"/>
              </a:lnSpc>
              <a:spcBef>
                <a:spcPts val="0"/>
              </a:spcBef>
              <a:spcAft>
                <a:spcPts val="0"/>
              </a:spcAft>
              <a:buSzPts val="2300"/>
              <a:buChar char="•"/>
            </a:pPr>
            <a:r>
              <a:rPr lang="en-US" sz="2300" cap="none"/>
              <a:t>Follow the high-level goal to </a:t>
            </a:r>
            <a:r>
              <a:rPr b="1" lang="en-US" sz="2300" cap="none">
                <a:solidFill>
                  <a:srgbClr val="FFFF00"/>
                </a:solidFill>
              </a:rPr>
              <a:t>minimize manual effort &amp; reduce coding</a:t>
            </a:r>
            <a:endParaRPr sz="2300" cap="none"/>
          </a:p>
          <a:p>
            <a:pPr indent="-311150" lvl="0" marL="285750" rtl="0" algn="l">
              <a:lnSpc>
                <a:spcPct val="90000"/>
              </a:lnSpc>
              <a:spcBef>
                <a:spcPts val="980"/>
              </a:spcBef>
              <a:spcAft>
                <a:spcPts val="0"/>
              </a:spcAft>
              <a:buSzPts val="2300"/>
              <a:buChar char="•"/>
            </a:pPr>
            <a:r>
              <a:rPr b="1" i="1" lang="en-US" sz="2300" u="sng" cap="none">
                <a:solidFill>
                  <a:srgbClr val="FFC000"/>
                </a:solidFill>
              </a:rPr>
              <a:t>Goal: enable natural language prompts to trigger correct models and tasks automatically.</a:t>
            </a:r>
            <a:endParaRPr b="1" sz="2300"/>
          </a:p>
        </p:txBody>
      </p:sp>
      <p:sp>
        <p:nvSpPr>
          <p:cNvPr id="497" name="Google Shape;497;p17"/>
          <p:cNvSpPr txBox="1"/>
          <p:nvPr>
            <p:ph idx="12" type="sldNum"/>
          </p:nvPr>
        </p:nvSpPr>
        <p:spPr>
          <a:xfrm>
            <a:off x="10971212" y="5959475"/>
            <a:ext cx="5511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v-model in software diagram of how a v-model works as described below" id="180" name="Google Shape;180;p3"/>
          <p:cNvPicPr preferRelativeResize="0"/>
          <p:nvPr/>
        </p:nvPicPr>
        <p:blipFill rotWithShape="1">
          <a:blip r:embed="rId3">
            <a:alphaModFix/>
          </a:blip>
          <a:srcRect b="7630" l="2234" r="3390" t="4613"/>
          <a:stretch/>
        </p:blipFill>
        <p:spPr>
          <a:xfrm>
            <a:off x="3788229" y="180725"/>
            <a:ext cx="6651170" cy="4054319"/>
          </a:xfrm>
          <a:prstGeom prst="rect">
            <a:avLst/>
          </a:prstGeom>
          <a:noFill/>
          <a:ln>
            <a:noFill/>
          </a:ln>
        </p:spPr>
      </p:pic>
      <p:sp>
        <p:nvSpPr>
          <p:cNvPr id="181" name="Google Shape;181;p3"/>
          <p:cNvSpPr/>
          <p:nvPr/>
        </p:nvSpPr>
        <p:spPr>
          <a:xfrm>
            <a:off x="1581593" y="4217199"/>
            <a:ext cx="63909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entury Gothic"/>
                <a:ea typeface="Century Gothic"/>
                <a:cs typeface="Century Gothic"/>
                <a:sym typeface="Century Gothic"/>
              </a:rPr>
              <a:t>To:</a:t>
            </a:r>
            <a:endParaRPr/>
          </a:p>
        </p:txBody>
      </p:sp>
      <p:cxnSp>
        <p:nvCxnSpPr>
          <p:cNvPr id="182" name="Google Shape;182;p3"/>
          <p:cNvCxnSpPr/>
          <p:nvPr/>
        </p:nvCxnSpPr>
        <p:spPr>
          <a:xfrm>
            <a:off x="1885987" y="1067118"/>
            <a:ext cx="0" cy="3112996"/>
          </a:xfrm>
          <a:prstGeom prst="straightConnector1">
            <a:avLst/>
          </a:prstGeom>
          <a:noFill/>
          <a:ln cap="rnd" cmpd="sng" w="9525">
            <a:solidFill>
              <a:schemeClr val="accent1"/>
            </a:solidFill>
            <a:prstDash val="solid"/>
            <a:round/>
            <a:headEnd len="sm" w="sm" type="none"/>
            <a:tailEnd len="med" w="med" type="triangle"/>
          </a:ln>
        </p:spPr>
      </p:cxnSp>
      <p:sp>
        <p:nvSpPr>
          <p:cNvPr id="183" name="Google Shape;183;p3"/>
          <p:cNvSpPr txBox="1"/>
          <p:nvPr/>
        </p:nvSpPr>
        <p:spPr>
          <a:xfrm>
            <a:off x="1088573" y="4669143"/>
            <a:ext cx="220979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Century Gothic"/>
                <a:ea typeface="Century Gothic"/>
                <a:cs typeface="Century Gothic"/>
                <a:sym typeface="Century Gothic"/>
              </a:rPr>
              <a:t>{ Simple tasks; </a:t>
            </a:r>
            <a:endParaRPr/>
          </a:p>
          <a:p>
            <a:pPr indent="0" lvl="0" marL="0" marR="0" rtl="0" algn="l">
              <a:spcBef>
                <a:spcPts val="0"/>
              </a:spcBef>
              <a:spcAft>
                <a:spcPts val="0"/>
              </a:spcAft>
              <a:buNone/>
            </a:pPr>
            <a:r>
              <a:rPr lang="en-US" sz="1400">
                <a:solidFill>
                  <a:schemeClr val="lt1"/>
                </a:solidFill>
                <a:latin typeface="Century Gothic"/>
                <a:ea typeface="Century Gothic"/>
                <a:cs typeface="Century Gothic"/>
                <a:sym typeface="Century Gothic"/>
              </a:rPr>
              <a:t>Easy data exploitation; </a:t>
            </a:r>
            <a:endParaRPr/>
          </a:p>
          <a:p>
            <a:pPr indent="0" lvl="0" marL="0" marR="0" rtl="0" algn="l">
              <a:spcBef>
                <a:spcPts val="0"/>
              </a:spcBef>
              <a:spcAft>
                <a:spcPts val="0"/>
              </a:spcAft>
              <a:buNone/>
            </a:pPr>
            <a:r>
              <a:rPr lang="en-US" sz="1400">
                <a:solidFill>
                  <a:schemeClr val="lt1"/>
                </a:solidFill>
                <a:latin typeface="Century Gothic"/>
                <a:ea typeface="Century Gothic"/>
                <a:cs typeface="Century Gothic"/>
                <a:sym typeface="Century Gothic"/>
              </a:rPr>
              <a:t>fast prototyping;</a:t>
            </a:r>
            <a:endParaRPr/>
          </a:p>
          <a:p>
            <a:pPr indent="0" lvl="0" marL="0" marR="0" rtl="0" algn="l">
              <a:spcBef>
                <a:spcPts val="0"/>
              </a:spcBef>
              <a:spcAft>
                <a:spcPts val="0"/>
              </a:spcAft>
              <a:buNone/>
            </a:pPr>
            <a:r>
              <a:rPr lang="en-US" sz="1400">
                <a:solidFill>
                  <a:schemeClr val="lt1"/>
                </a:solidFill>
                <a:latin typeface="Century Gothic"/>
                <a:ea typeface="Century Gothic"/>
                <a:cs typeface="Century Gothic"/>
                <a:sym typeface="Century Gothic"/>
              </a:rPr>
              <a:t>Automatic pipeline}</a:t>
            </a:r>
            <a:endParaRPr/>
          </a:p>
        </p:txBody>
      </p:sp>
      <p:sp>
        <p:nvSpPr>
          <p:cNvPr id="184" name="Google Shape;184;p3"/>
          <p:cNvSpPr/>
          <p:nvPr/>
        </p:nvSpPr>
        <p:spPr>
          <a:xfrm>
            <a:off x="1455725" y="526687"/>
            <a:ext cx="109153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Century Gothic"/>
                <a:ea typeface="Century Gothic"/>
                <a:cs typeface="Century Gothic"/>
                <a:sym typeface="Century Gothic"/>
              </a:rPr>
              <a:t>From:</a:t>
            </a:r>
            <a:endParaRPr/>
          </a:p>
        </p:txBody>
      </p:sp>
      <p:sp>
        <p:nvSpPr>
          <p:cNvPr id="185" name="Google Shape;185;p3"/>
          <p:cNvSpPr/>
          <p:nvPr/>
        </p:nvSpPr>
        <p:spPr>
          <a:xfrm>
            <a:off x="4387849" y="4294462"/>
            <a:ext cx="1825192" cy="664629"/>
          </a:xfrm>
          <a:prstGeom prst="roundRect">
            <a:avLst>
              <a:gd fmla="val 16667" name="adj"/>
            </a:avLst>
          </a:prstGeom>
          <a:solidFill>
            <a:schemeClr val="lt1"/>
          </a:solidFill>
          <a:ln cap="rnd" cmpd="sng" w="19050">
            <a:solidFill>
              <a:srgbClr val="2E2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6" name="Google Shape;186;p3"/>
          <p:cNvSpPr txBox="1"/>
          <p:nvPr/>
        </p:nvSpPr>
        <p:spPr>
          <a:xfrm>
            <a:off x="4589751" y="4393858"/>
            <a:ext cx="153890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Requirements</a:t>
            </a:r>
            <a:endParaRPr/>
          </a:p>
        </p:txBody>
      </p:sp>
      <p:sp>
        <p:nvSpPr>
          <p:cNvPr id="187" name="Google Shape;187;p3"/>
          <p:cNvSpPr/>
          <p:nvPr/>
        </p:nvSpPr>
        <p:spPr>
          <a:xfrm>
            <a:off x="5023413" y="5009020"/>
            <a:ext cx="1790638" cy="720755"/>
          </a:xfrm>
          <a:prstGeom prst="roundRect">
            <a:avLst>
              <a:gd fmla="val 16667" name="adj"/>
            </a:avLst>
          </a:prstGeom>
          <a:solidFill>
            <a:schemeClr val="lt1"/>
          </a:solidFill>
          <a:ln cap="rnd" cmpd="sng" w="19050">
            <a:solidFill>
              <a:srgbClr val="2E2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8" name="Google Shape;188;p3"/>
          <p:cNvSpPr txBox="1"/>
          <p:nvPr/>
        </p:nvSpPr>
        <p:spPr>
          <a:xfrm>
            <a:off x="5389716" y="5209086"/>
            <a:ext cx="10764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Prompts</a:t>
            </a:r>
            <a:endParaRPr/>
          </a:p>
        </p:txBody>
      </p:sp>
      <p:sp>
        <p:nvSpPr>
          <p:cNvPr id="189" name="Google Shape;189;p3"/>
          <p:cNvSpPr/>
          <p:nvPr/>
        </p:nvSpPr>
        <p:spPr>
          <a:xfrm>
            <a:off x="6232976" y="5764549"/>
            <a:ext cx="1832790" cy="753071"/>
          </a:xfrm>
          <a:prstGeom prst="roundRect">
            <a:avLst>
              <a:gd fmla="val 16667" name="adj"/>
            </a:avLst>
          </a:prstGeom>
          <a:solidFill>
            <a:schemeClr val="lt1"/>
          </a:solidFill>
          <a:ln cap="rnd" cmpd="sng" w="19050">
            <a:solidFill>
              <a:srgbClr val="2E2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0" name="Google Shape;190;p3"/>
          <p:cNvSpPr txBox="1"/>
          <p:nvPr/>
        </p:nvSpPr>
        <p:spPr>
          <a:xfrm>
            <a:off x="6464456" y="5984914"/>
            <a:ext cx="149713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LLMs &amp; Tools*</a:t>
            </a:r>
            <a:endParaRPr/>
          </a:p>
        </p:txBody>
      </p:sp>
      <p:sp>
        <p:nvSpPr>
          <p:cNvPr id="191" name="Google Shape;191;p3"/>
          <p:cNvSpPr/>
          <p:nvPr/>
        </p:nvSpPr>
        <p:spPr>
          <a:xfrm>
            <a:off x="7538379" y="5039066"/>
            <a:ext cx="1790638" cy="720754"/>
          </a:xfrm>
          <a:prstGeom prst="roundRect">
            <a:avLst>
              <a:gd fmla="val 16667" name="adj"/>
            </a:avLst>
          </a:prstGeom>
          <a:solidFill>
            <a:schemeClr val="lt1"/>
          </a:solidFill>
          <a:ln cap="rnd" cmpd="sng" w="19050">
            <a:solidFill>
              <a:srgbClr val="2E2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2" name="Google Shape;192;p3"/>
          <p:cNvSpPr txBox="1"/>
          <p:nvPr/>
        </p:nvSpPr>
        <p:spPr>
          <a:xfrm>
            <a:off x="8052971" y="5226005"/>
            <a:ext cx="91006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Testing </a:t>
            </a:r>
            <a:endParaRPr/>
          </a:p>
        </p:txBody>
      </p:sp>
      <p:sp>
        <p:nvSpPr>
          <p:cNvPr id="193" name="Google Shape;193;p3"/>
          <p:cNvSpPr/>
          <p:nvPr/>
        </p:nvSpPr>
        <p:spPr>
          <a:xfrm>
            <a:off x="7800028" y="4336351"/>
            <a:ext cx="1812059" cy="664628"/>
          </a:xfrm>
          <a:prstGeom prst="roundRect">
            <a:avLst>
              <a:gd fmla="val 16667" name="adj"/>
            </a:avLst>
          </a:prstGeom>
          <a:solidFill>
            <a:schemeClr val="lt1"/>
          </a:solidFill>
          <a:ln cap="rnd" cmpd="sng" w="19050">
            <a:solidFill>
              <a:srgbClr val="2E2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94" name="Google Shape;194;p3"/>
          <p:cNvSpPr txBox="1"/>
          <p:nvPr/>
        </p:nvSpPr>
        <p:spPr>
          <a:xfrm>
            <a:off x="7881080" y="4432367"/>
            <a:ext cx="15241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Acceptance </a:t>
            </a:r>
            <a:endParaRPr/>
          </a:p>
        </p:txBody>
      </p:sp>
      <p:sp>
        <p:nvSpPr>
          <p:cNvPr id="195" name="Google Shape;195;p3"/>
          <p:cNvSpPr txBox="1"/>
          <p:nvPr/>
        </p:nvSpPr>
        <p:spPr>
          <a:xfrm>
            <a:off x="8261586" y="6106078"/>
            <a:ext cx="19277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Century Gothic"/>
                <a:ea typeface="Century Gothic"/>
                <a:cs typeface="Century Gothic"/>
                <a:sym typeface="Century Gothic"/>
              </a:rPr>
              <a:t>*Minimize coding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19"/>
          <p:cNvSpPr txBox="1"/>
          <p:nvPr>
            <p:ph type="title"/>
          </p:nvPr>
        </p:nvSpPr>
        <p:spPr>
          <a:xfrm>
            <a:off x="1045963" y="119743"/>
            <a:ext cx="9415209" cy="126274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b="1" lang="en-US" u="sng" cap="none">
                <a:solidFill>
                  <a:srgbClr val="E5E5DA"/>
                </a:solidFill>
              </a:rPr>
              <a:t>Agentic Workflow 1: Chronos-Based</a:t>
            </a:r>
            <a:endParaRPr/>
          </a:p>
        </p:txBody>
      </p:sp>
      <p:sp>
        <p:nvSpPr>
          <p:cNvPr id="503" name="Google Shape;503;p19"/>
          <p:cNvSpPr txBox="1"/>
          <p:nvPr>
            <p:ph idx="1" type="body"/>
          </p:nvPr>
        </p:nvSpPr>
        <p:spPr>
          <a:xfrm>
            <a:off x="128825" y="1137700"/>
            <a:ext cx="7543800" cy="5237400"/>
          </a:xfrm>
          <a:prstGeom prst="rect">
            <a:avLst/>
          </a:prstGeom>
          <a:noFill/>
          <a:ln>
            <a:noFill/>
          </a:ln>
        </p:spPr>
        <p:txBody>
          <a:bodyPr anchorCtr="0" anchor="t" bIns="45700" lIns="91425" spcFirstLastPara="1" rIns="91425" wrap="square" tIns="45700">
            <a:noAutofit/>
          </a:bodyPr>
          <a:lstStyle/>
          <a:p>
            <a:pPr indent="-298450" lvl="0" marL="285750" rtl="0" algn="l">
              <a:lnSpc>
                <a:spcPct val="90000"/>
              </a:lnSpc>
              <a:spcBef>
                <a:spcPts val="0"/>
              </a:spcBef>
              <a:spcAft>
                <a:spcPts val="0"/>
              </a:spcAft>
              <a:buClr>
                <a:schemeClr val="lt1"/>
              </a:buClr>
              <a:buSzPts val="2200"/>
              <a:buChar char="•"/>
            </a:pPr>
            <a:r>
              <a:rPr b="1" i="0" lang="en-US" sz="2200" u="none" cap="none" strike="noStrike">
                <a:solidFill>
                  <a:srgbClr val="FFFF00"/>
                </a:solidFill>
              </a:rPr>
              <a:t>F</a:t>
            </a:r>
            <a:r>
              <a:rPr b="1" lang="en-US" sz="2200" cap="none">
                <a:solidFill>
                  <a:srgbClr val="FFFF00"/>
                </a:solidFill>
              </a:rPr>
              <a:t>u</a:t>
            </a:r>
            <a:r>
              <a:rPr b="1" i="0" lang="en-US" sz="2200" u="none" cap="none" strike="noStrike">
                <a:solidFill>
                  <a:srgbClr val="FFFF00"/>
                </a:solidFill>
              </a:rPr>
              <a:t>lly automate time series analysis</a:t>
            </a:r>
            <a:r>
              <a:rPr b="0" i="0" lang="en-US" sz="2200" u="none" cap="none" strike="noStrike">
                <a:solidFill>
                  <a:srgbClr val="FFFF00"/>
                </a:solidFill>
              </a:rPr>
              <a:t> </a:t>
            </a:r>
            <a:r>
              <a:rPr b="0" i="0" lang="en-US" sz="2200" u="none" cap="none" strike="noStrike"/>
              <a:t>using </a:t>
            </a:r>
            <a:r>
              <a:rPr b="1" i="0" lang="en-US" sz="2200" u="none" cap="none" strike="noStrike">
                <a:solidFill>
                  <a:srgbClr val="FFC000"/>
                </a:solidFill>
              </a:rPr>
              <a:t>Chronos</a:t>
            </a:r>
            <a:r>
              <a:rPr b="0" i="0" lang="en-US" sz="2200" u="none" cap="none" strike="noStrike"/>
              <a:t> </a:t>
            </a:r>
            <a:endParaRPr sz="2200"/>
          </a:p>
          <a:p>
            <a:pPr indent="-158750" lvl="0" marL="285750" rtl="0" algn="l">
              <a:lnSpc>
                <a:spcPct val="90000"/>
              </a:lnSpc>
              <a:spcBef>
                <a:spcPts val="0"/>
              </a:spcBef>
              <a:spcAft>
                <a:spcPts val="0"/>
              </a:spcAft>
              <a:buClr>
                <a:schemeClr val="lt1"/>
              </a:buClr>
              <a:buSzPts val="2000"/>
              <a:buNone/>
            </a:pPr>
            <a:r>
              <a:t/>
            </a:r>
            <a:endParaRPr b="0" i="0" sz="2200" u="none" cap="none" strike="noStrike"/>
          </a:p>
          <a:p>
            <a:pPr indent="-298450" lvl="0" marL="285750" rtl="0" algn="l">
              <a:lnSpc>
                <a:spcPct val="90000"/>
              </a:lnSpc>
              <a:spcBef>
                <a:spcPts val="0"/>
              </a:spcBef>
              <a:spcAft>
                <a:spcPts val="0"/>
              </a:spcAft>
              <a:buClr>
                <a:schemeClr val="lt1"/>
              </a:buClr>
              <a:buSzPts val="2200"/>
              <a:buChar char="•"/>
            </a:pPr>
            <a:r>
              <a:rPr b="0" i="0" lang="en-US" sz="2200" u="none" cap="none" strike="noStrike"/>
              <a:t>Triggered by </a:t>
            </a:r>
            <a:r>
              <a:rPr b="1" i="0" lang="en-US" sz="2200" u="none" cap="none" strike="noStrike">
                <a:solidFill>
                  <a:srgbClr val="FFFF00"/>
                </a:solidFill>
              </a:rPr>
              <a:t>user natural language prompt</a:t>
            </a:r>
            <a:r>
              <a:rPr b="0" i="0" lang="en-US" sz="2200" u="none" cap="none" strike="noStrike">
                <a:solidFill>
                  <a:srgbClr val="FFFF00"/>
                </a:solidFill>
              </a:rPr>
              <a:t> </a:t>
            </a:r>
            <a:endParaRPr sz="2200"/>
          </a:p>
          <a:p>
            <a:pPr indent="-158750" lvl="0" marL="285750" rtl="0" algn="l">
              <a:lnSpc>
                <a:spcPct val="90000"/>
              </a:lnSpc>
              <a:spcBef>
                <a:spcPts val="0"/>
              </a:spcBef>
              <a:spcAft>
                <a:spcPts val="0"/>
              </a:spcAft>
              <a:buClr>
                <a:schemeClr val="lt1"/>
              </a:buClr>
              <a:buSzPts val="2000"/>
              <a:buNone/>
            </a:pPr>
            <a:r>
              <a:t/>
            </a:r>
            <a:endParaRPr b="0" i="0" sz="2200" u="none" cap="none" strike="noStrike"/>
          </a:p>
          <a:p>
            <a:pPr indent="-298450" lvl="0" marL="285750" rtl="0" algn="l">
              <a:lnSpc>
                <a:spcPct val="90000"/>
              </a:lnSpc>
              <a:spcBef>
                <a:spcPts val="0"/>
              </a:spcBef>
              <a:spcAft>
                <a:spcPts val="0"/>
              </a:spcAft>
              <a:buClr>
                <a:srgbClr val="FFFF00"/>
              </a:buClr>
              <a:buSzPts val="2200"/>
              <a:buChar char="•"/>
            </a:pPr>
            <a:r>
              <a:rPr b="1" i="0" lang="en-US" sz="2200" u="none" cap="none" strike="noStrike">
                <a:solidFill>
                  <a:srgbClr val="FFFF00"/>
                </a:solidFill>
              </a:rPr>
              <a:t>Support 3 tasks</a:t>
            </a:r>
            <a:r>
              <a:rPr b="0" i="0" lang="en-US" sz="2200" u="none" cap="none" strike="noStrike">
                <a:solidFill>
                  <a:srgbClr val="FFFF00"/>
                </a:solidFill>
              </a:rPr>
              <a:t> </a:t>
            </a:r>
            <a:r>
              <a:rPr b="0" i="0" lang="en-US" sz="2200" u="none" cap="none" strike="noStrike"/>
              <a:t>via </a:t>
            </a:r>
            <a:r>
              <a:rPr b="1" i="1" lang="en-US" sz="2200" u="sng" cap="none" strike="noStrike">
                <a:solidFill>
                  <a:srgbClr val="FFC000"/>
                </a:solidFill>
              </a:rPr>
              <a:t>forecast-then-evaluate</a:t>
            </a:r>
            <a:r>
              <a:rPr b="0" i="0" lang="en-US" sz="2200" u="none" cap="none" strike="noStrike"/>
              <a:t> structure:</a:t>
            </a:r>
            <a:endParaRPr sz="2200"/>
          </a:p>
          <a:p>
            <a:pPr indent="-298450" lvl="1" marL="742950" rtl="0" algn="l">
              <a:lnSpc>
                <a:spcPct val="90000"/>
              </a:lnSpc>
              <a:spcBef>
                <a:spcPts val="0"/>
              </a:spcBef>
              <a:spcAft>
                <a:spcPts val="0"/>
              </a:spcAft>
              <a:buClr>
                <a:schemeClr val="lt1"/>
              </a:buClr>
              <a:buSzPts val="2200"/>
              <a:buChar char="•"/>
            </a:pPr>
            <a:r>
              <a:rPr b="0" i="0" lang="en-US" sz="2200" u="none" cap="none" strike="noStrike"/>
              <a:t>Forecasting</a:t>
            </a:r>
            <a:endParaRPr sz="2200"/>
          </a:p>
          <a:p>
            <a:pPr indent="-298450" lvl="1" marL="742950" rtl="0" algn="l">
              <a:lnSpc>
                <a:spcPct val="90000"/>
              </a:lnSpc>
              <a:spcBef>
                <a:spcPts val="0"/>
              </a:spcBef>
              <a:spcAft>
                <a:spcPts val="0"/>
              </a:spcAft>
              <a:buClr>
                <a:schemeClr val="lt1"/>
              </a:buClr>
              <a:buSzPts val="2200"/>
              <a:buChar char="•"/>
            </a:pPr>
            <a:r>
              <a:rPr b="0" i="0" lang="en-US" sz="2200" u="none" cap="none" strike="noStrike"/>
              <a:t>Threshold Exceedance (based on predicted points)</a:t>
            </a:r>
            <a:endParaRPr sz="2200"/>
          </a:p>
          <a:p>
            <a:pPr indent="-298450" lvl="1" marL="742950" rtl="0" algn="l">
              <a:lnSpc>
                <a:spcPct val="90000"/>
              </a:lnSpc>
              <a:spcBef>
                <a:spcPts val="0"/>
              </a:spcBef>
              <a:spcAft>
                <a:spcPts val="0"/>
              </a:spcAft>
              <a:buClr>
                <a:schemeClr val="lt1"/>
              </a:buClr>
              <a:buSzPts val="2200"/>
              <a:buChar char="•"/>
            </a:pPr>
            <a:r>
              <a:rPr b="0" i="0" lang="en-US" sz="2200" u="none" cap="none" strike="noStrike"/>
              <a:t>Slope Calculation (based on predicted slope)</a:t>
            </a:r>
            <a:endParaRPr sz="2200"/>
          </a:p>
          <a:p>
            <a:pPr indent="0" lvl="1" marL="457200" rtl="0" algn="l">
              <a:lnSpc>
                <a:spcPct val="90000"/>
              </a:lnSpc>
              <a:spcBef>
                <a:spcPts val="0"/>
              </a:spcBef>
              <a:spcAft>
                <a:spcPts val="0"/>
              </a:spcAft>
              <a:buClr>
                <a:schemeClr val="lt1"/>
              </a:buClr>
              <a:buSzPts val="2000"/>
              <a:buNone/>
            </a:pPr>
            <a:r>
              <a:t/>
            </a:r>
            <a:endParaRPr b="0" i="0" sz="2200" u="none" cap="none" strike="noStrike"/>
          </a:p>
          <a:p>
            <a:pPr indent="-298450" lvl="0" marL="285750" rtl="0" algn="l">
              <a:lnSpc>
                <a:spcPct val="90000"/>
              </a:lnSpc>
              <a:spcBef>
                <a:spcPts val="0"/>
              </a:spcBef>
              <a:spcAft>
                <a:spcPts val="0"/>
              </a:spcAft>
              <a:buClr>
                <a:srgbClr val="00B0F0"/>
              </a:buClr>
              <a:buSzPts val="2200"/>
              <a:buChar char="•"/>
            </a:pPr>
            <a:r>
              <a:rPr b="1" i="0" lang="en-US" sz="2200" u="none" cap="none" strike="noStrike">
                <a:solidFill>
                  <a:srgbClr val="00B0F0"/>
                </a:solidFill>
              </a:rPr>
              <a:t>Workflow Nodes</a:t>
            </a:r>
            <a:r>
              <a:rPr b="0" i="0" lang="en-US" sz="2200" u="none" cap="none" strike="noStrike"/>
              <a:t>:</a:t>
            </a:r>
            <a:endParaRPr sz="2200"/>
          </a:p>
          <a:p>
            <a:pPr indent="-298450" lvl="1" marL="742950" rtl="0" algn="l">
              <a:lnSpc>
                <a:spcPct val="90000"/>
              </a:lnSpc>
              <a:spcBef>
                <a:spcPts val="0"/>
              </a:spcBef>
              <a:spcAft>
                <a:spcPts val="0"/>
              </a:spcAft>
              <a:buClr>
                <a:schemeClr val="lt1"/>
              </a:buClr>
              <a:buSzPts val="2200"/>
              <a:buChar char="•"/>
            </a:pPr>
            <a:r>
              <a:rPr b="0" i="0" lang="en-US" sz="2200" u="none" cap="none" strike="noStrike"/>
              <a:t>LLM </a:t>
            </a:r>
            <a:r>
              <a:rPr b="1" i="0" lang="en-US" sz="2200" u="none" cap="none" strike="noStrike">
                <a:solidFill>
                  <a:srgbClr val="FFC000"/>
                </a:solidFill>
              </a:rPr>
              <a:t>Supervisor</a:t>
            </a:r>
            <a:r>
              <a:rPr b="0" i="0" lang="en-US" sz="2200" u="none" cap="none" strike="noStrike"/>
              <a:t>: GPT-4 to </a:t>
            </a:r>
            <a:r>
              <a:rPr b="1" i="0" lang="en-US" sz="2200" u="none" cap="none" strike="noStrike">
                <a:solidFill>
                  <a:srgbClr val="FFFF00"/>
                </a:solidFill>
              </a:rPr>
              <a:t>classify task from prompt</a:t>
            </a:r>
            <a:endParaRPr b="1" sz="2200"/>
          </a:p>
          <a:p>
            <a:pPr indent="-298450" lvl="1" marL="742950" rtl="0" algn="l">
              <a:lnSpc>
                <a:spcPct val="90000"/>
              </a:lnSpc>
              <a:spcBef>
                <a:spcPts val="0"/>
              </a:spcBef>
              <a:spcAft>
                <a:spcPts val="0"/>
              </a:spcAft>
              <a:buClr>
                <a:schemeClr val="lt1"/>
              </a:buClr>
              <a:buSzPts val="2200"/>
              <a:buChar char="•"/>
            </a:pPr>
            <a:r>
              <a:rPr b="0" i="0" lang="en-US" sz="2200" u="none" cap="none" strike="noStrike"/>
              <a:t>Chronos </a:t>
            </a:r>
            <a:r>
              <a:rPr b="1" i="0" lang="en-US" sz="2200" u="none" cap="none" strike="noStrike">
                <a:solidFill>
                  <a:srgbClr val="FFC000"/>
                </a:solidFill>
              </a:rPr>
              <a:t>Preprocess</a:t>
            </a:r>
            <a:r>
              <a:rPr b="0" i="0" lang="en-US" sz="2200" u="none" cap="none" strike="noStrike"/>
              <a:t>: </a:t>
            </a:r>
            <a:r>
              <a:rPr b="1" i="0" lang="en-US" sz="2200" u="none" cap="none" strike="noStrike">
                <a:solidFill>
                  <a:srgbClr val="FFFF00"/>
                </a:solidFill>
              </a:rPr>
              <a:t>load &amp; format</a:t>
            </a:r>
            <a:r>
              <a:rPr b="0" i="0" lang="en-US" sz="2200" u="none" cap="none" strike="noStrike">
                <a:solidFill>
                  <a:srgbClr val="FFFF00"/>
                </a:solidFill>
              </a:rPr>
              <a:t> </a:t>
            </a:r>
            <a:r>
              <a:rPr b="0" i="0" lang="en-US" sz="2200" u="none" cap="none" strike="noStrike"/>
              <a:t>time series</a:t>
            </a:r>
            <a:endParaRPr sz="2200"/>
          </a:p>
          <a:p>
            <a:pPr indent="-298450" lvl="1" marL="742950" rtl="0" algn="l">
              <a:lnSpc>
                <a:spcPct val="90000"/>
              </a:lnSpc>
              <a:spcBef>
                <a:spcPts val="0"/>
              </a:spcBef>
              <a:spcAft>
                <a:spcPts val="0"/>
              </a:spcAft>
              <a:buClr>
                <a:schemeClr val="lt1"/>
              </a:buClr>
              <a:buSzPts val="2200"/>
              <a:buChar char="•"/>
            </a:pPr>
            <a:r>
              <a:rPr b="0" i="0" lang="en-US" sz="2200" u="none" cap="none" strike="noStrike"/>
              <a:t>Chronos </a:t>
            </a:r>
            <a:r>
              <a:rPr b="1" i="0" lang="en-US" sz="2200" u="none" cap="none" strike="noStrike">
                <a:solidFill>
                  <a:srgbClr val="FFC000"/>
                </a:solidFill>
              </a:rPr>
              <a:t>Predict</a:t>
            </a:r>
            <a:r>
              <a:rPr b="0" i="0" lang="en-US" sz="2200" u="none" cap="none" strike="noStrike"/>
              <a:t>: run Chronos </a:t>
            </a:r>
            <a:r>
              <a:rPr b="1" i="0" lang="en-US" sz="2200" u="none" cap="none" strike="noStrike">
                <a:solidFill>
                  <a:srgbClr val="FFFF00"/>
                </a:solidFill>
              </a:rPr>
              <a:t>forecasting</a:t>
            </a:r>
            <a:endParaRPr b="1" sz="2200"/>
          </a:p>
          <a:p>
            <a:pPr indent="-298450" lvl="1" marL="742950" rtl="0" algn="l">
              <a:lnSpc>
                <a:spcPct val="90000"/>
              </a:lnSpc>
              <a:spcBef>
                <a:spcPts val="0"/>
              </a:spcBef>
              <a:spcAft>
                <a:spcPts val="0"/>
              </a:spcAft>
              <a:buClr>
                <a:srgbClr val="FFC000"/>
              </a:buClr>
              <a:buSzPts val="2200"/>
              <a:buChar char="•"/>
            </a:pPr>
            <a:r>
              <a:rPr b="1" i="0" lang="en-US" sz="2200" u="none" cap="none" strike="noStrike">
                <a:solidFill>
                  <a:srgbClr val="FFC000"/>
                </a:solidFill>
              </a:rPr>
              <a:t>Postprocess</a:t>
            </a:r>
            <a:r>
              <a:rPr b="0" i="0" lang="en-US" sz="2200" u="none" cap="none" strike="noStrike"/>
              <a:t> Router: dispatch forecasting result to </a:t>
            </a:r>
            <a:r>
              <a:rPr b="1" i="0" lang="en-US" sz="2200" u="none" cap="none" strike="noStrike">
                <a:solidFill>
                  <a:srgbClr val="FFFF00"/>
                </a:solidFill>
              </a:rPr>
              <a:t>task-specific evaluators</a:t>
            </a:r>
            <a:r>
              <a:rPr b="0" i="0" lang="en-US" sz="2200" u="none" cap="none" strike="noStrike">
                <a:solidFill>
                  <a:srgbClr val="FFFF00"/>
                </a:solidFill>
              </a:rPr>
              <a:t> </a:t>
            </a:r>
            <a:r>
              <a:rPr b="0" i="0" lang="en-US" sz="2200" u="none" cap="none" strike="noStrike"/>
              <a:t>and generate output</a:t>
            </a:r>
            <a:endParaRPr sz="2200"/>
          </a:p>
        </p:txBody>
      </p:sp>
      <p:sp>
        <p:nvSpPr>
          <p:cNvPr id="504" name="Google Shape;504;p1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descr="A diagram of a process&#10;&#10;AI-generated content may be incorrect." id="505" name="Google Shape;505;p19"/>
          <p:cNvPicPr preferRelativeResize="0"/>
          <p:nvPr/>
        </p:nvPicPr>
        <p:blipFill rotWithShape="1">
          <a:blip r:embed="rId4">
            <a:alphaModFix/>
          </a:blip>
          <a:srcRect b="0" l="0" r="0" t="0"/>
          <a:stretch/>
        </p:blipFill>
        <p:spPr>
          <a:xfrm>
            <a:off x="7672618" y="1943800"/>
            <a:ext cx="4408500" cy="3405600"/>
          </a:xfrm>
          <a:prstGeom prst="roundRect">
            <a:avLst>
              <a:gd fmla="val 3517" name="adj"/>
            </a:avLst>
          </a:prstGeom>
          <a:noFill/>
          <a:ln cap="flat" cmpd="sng" w="38100">
            <a:solidFill>
              <a:srgbClr val="363D46"/>
            </a:solidFill>
            <a:prstDash val="solid"/>
            <a:round/>
            <a:headEnd len="sm" w="sm" type="none"/>
            <a:tailEnd len="sm" w="sm" type="none"/>
          </a:ln>
        </p:spPr>
      </p:pic>
    </p:spTree>
  </p:cSld>
  <p:clrMapOvr>
    <a:masterClrMapping/>
  </p:clrMapOvr>
  <mc:AlternateContent>
    <mc:Choice Requires="p14">
      <p:transition spd="med">
        <p14:gallery dir="l"/>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sp>
        <p:nvSpPr>
          <p:cNvPr id="510" name="Google Shape;510;p20"/>
          <p:cNvSpPr txBox="1"/>
          <p:nvPr>
            <p:ph type="title"/>
          </p:nvPr>
        </p:nvSpPr>
        <p:spPr>
          <a:xfrm>
            <a:off x="1045963" y="-185056"/>
            <a:ext cx="9415200" cy="1132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b="1" lang="en-US" u="sng" cap="none">
                <a:solidFill>
                  <a:srgbClr val="E5E5DA"/>
                </a:solidFill>
              </a:rPr>
              <a:t>Agentic Workflow 2: Multi-Agent</a:t>
            </a:r>
            <a:endParaRPr/>
          </a:p>
        </p:txBody>
      </p:sp>
      <p:sp>
        <p:nvSpPr>
          <p:cNvPr id="511" name="Google Shape;511;p20"/>
          <p:cNvSpPr txBox="1"/>
          <p:nvPr>
            <p:ph idx="1" type="body"/>
          </p:nvPr>
        </p:nvSpPr>
        <p:spPr>
          <a:xfrm>
            <a:off x="383650" y="714375"/>
            <a:ext cx="11575500" cy="4405200"/>
          </a:xfrm>
          <a:prstGeom prst="rect">
            <a:avLst/>
          </a:prstGeom>
          <a:noFill/>
          <a:ln>
            <a:noFill/>
          </a:ln>
        </p:spPr>
        <p:txBody>
          <a:bodyPr anchorCtr="0" anchor="t" bIns="45700" lIns="91425" spcFirstLastPara="1" rIns="91425" wrap="square" tIns="45700">
            <a:noAutofit/>
          </a:bodyPr>
          <a:lstStyle/>
          <a:p>
            <a:pPr indent="-295275" lvl="0" marL="285750" rtl="0" algn="l">
              <a:lnSpc>
                <a:spcPct val="90000"/>
              </a:lnSpc>
              <a:spcBef>
                <a:spcPts val="0"/>
              </a:spcBef>
              <a:spcAft>
                <a:spcPts val="0"/>
              </a:spcAft>
              <a:buSzPts val="1950"/>
              <a:buChar char="•"/>
            </a:pPr>
            <a:r>
              <a:rPr b="1" lang="en-US" sz="1950" cap="none">
                <a:solidFill>
                  <a:srgbClr val="FFFF00"/>
                </a:solidFill>
              </a:rPr>
              <a:t>C</a:t>
            </a:r>
            <a:r>
              <a:rPr b="1" i="0" lang="en-US" sz="1950" u="none" cap="none" strike="noStrike">
                <a:solidFill>
                  <a:srgbClr val="FFFF00"/>
                </a:solidFill>
              </a:rPr>
              <a:t>ombine </a:t>
            </a:r>
            <a:r>
              <a:rPr b="1" i="0" lang="en-US" sz="1950" u="none" cap="none" strike="noStrike">
                <a:solidFill>
                  <a:srgbClr val="FFC000"/>
                </a:solidFill>
              </a:rPr>
              <a:t>Chronos, LangChain Pandas Agent, and OpenAI o3-mini</a:t>
            </a:r>
            <a:endParaRPr b="1" sz="1950"/>
          </a:p>
          <a:p>
            <a:pPr indent="-295275" lvl="0" marL="285750" rtl="0" algn="l">
              <a:lnSpc>
                <a:spcPct val="90000"/>
              </a:lnSpc>
              <a:spcBef>
                <a:spcPts val="960"/>
              </a:spcBef>
              <a:spcAft>
                <a:spcPts val="0"/>
              </a:spcAft>
              <a:buSzPts val="1950"/>
              <a:buChar char="•"/>
            </a:pPr>
            <a:r>
              <a:rPr b="0" i="0" lang="en-US" sz="1950" u="none" cap="none" strike="noStrike"/>
              <a:t>Powered by GPT-4 Supervisor Nod</a:t>
            </a:r>
            <a:r>
              <a:rPr lang="en-US" sz="1950" cap="none"/>
              <a:t>e</a:t>
            </a:r>
            <a:r>
              <a:rPr b="0" i="0" lang="en-US" sz="1950" u="none" cap="none" strike="noStrike"/>
              <a:t>:</a:t>
            </a:r>
            <a:endParaRPr b="0" i="0" sz="1950" u="none" cap="none" strike="noStrike"/>
          </a:p>
          <a:p>
            <a:pPr indent="-295275" lvl="1" marL="742950" rtl="0" algn="l">
              <a:lnSpc>
                <a:spcPct val="90000"/>
              </a:lnSpc>
              <a:spcBef>
                <a:spcPts val="960"/>
              </a:spcBef>
              <a:spcAft>
                <a:spcPts val="0"/>
              </a:spcAft>
              <a:buSzPts val="1950"/>
              <a:buChar char="•"/>
            </a:pPr>
            <a:r>
              <a:rPr b="1" lang="en-US" sz="1950" cap="none">
                <a:solidFill>
                  <a:srgbClr val="FFFF00"/>
                </a:solidFill>
              </a:rPr>
              <a:t>Natural language prompts </a:t>
            </a:r>
            <a:r>
              <a:rPr lang="en-US" sz="1950" cap="none"/>
              <a:t>&amp; </a:t>
            </a:r>
            <a:r>
              <a:rPr b="1" lang="en-US" sz="1950" cap="none">
                <a:solidFill>
                  <a:srgbClr val="FFFF00"/>
                </a:solidFill>
              </a:rPr>
              <a:t>trigger multiple tasks</a:t>
            </a:r>
            <a:endParaRPr sz="1950" cap="none"/>
          </a:p>
          <a:p>
            <a:pPr indent="-307975" lvl="1" marL="742950" rtl="0" algn="l">
              <a:lnSpc>
                <a:spcPct val="90000"/>
              </a:lnSpc>
              <a:spcBef>
                <a:spcPts val="920"/>
              </a:spcBef>
              <a:spcAft>
                <a:spcPts val="0"/>
              </a:spcAft>
              <a:buSzPts val="1950"/>
              <a:buChar char="•"/>
            </a:pPr>
            <a:r>
              <a:rPr b="0" i="0" lang="en-US" sz="1950" u="none" cap="none" strike="noStrike"/>
              <a:t>Support </a:t>
            </a:r>
            <a:r>
              <a:rPr b="1" i="0" lang="en-US" sz="1950" u="none" cap="none" strike="noStrike">
                <a:solidFill>
                  <a:srgbClr val="FFFF00"/>
                </a:solidFill>
              </a:rPr>
              <a:t>prompt decomposition</a:t>
            </a:r>
            <a:r>
              <a:rPr b="0" i="0" lang="en-US" sz="1950" u="none" cap="none" strike="noStrike">
                <a:solidFill>
                  <a:srgbClr val="FFFF00"/>
                </a:solidFill>
              </a:rPr>
              <a:t> </a:t>
            </a:r>
            <a:r>
              <a:rPr b="0" i="0" lang="en-US" sz="1950" u="none" cap="none" strike="noStrike"/>
              <a:t>for multi-task input prompt</a:t>
            </a:r>
            <a:endParaRPr sz="1950"/>
          </a:p>
          <a:p>
            <a:pPr indent="-295275" lvl="0" marL="285750" rtl="0" algn="l">
              <a:lnSpc>
                <a:spcPct val="90000"/>
              </a:lnSpc>
              <a:spcBef>
                <a:spcPts val="960"/>
              </a:spcBef>
              <a:spcAft>
                <a:spcPts val="0"/>
              </a:spcAft>
              <a:buSzPts val="1950"/>
              <a:buChar char="•"/>
            </a:pPr>
            <a:r>
              <a:rPr b="0" i="0" lang="en-US" sz="1950" u="none" cap="none" strike="noStrike"/>
              <a:t>Task</a:t>
            </a:r>
            <a:r>
              <a:rPr lang="en-US" sz="1950" cap="none"/>
              <a:t>s</a:t>
            </a:r>
            <a:r>
              <a:rPr b="0" i="0" lang="en-US" sz="1950" u="none" cap="none" strike="noStrike"/>
              <a:t>:</a:t>
            </a:r>
            <a:endParaRPr sz="1950"/>
          </a:p>
          <a:p>
            <a:pPr indent="-307975" lvl="1" marL="742950" rtl="0" algn="l">
              <a:lnSpc>
                <a:spcPct val="90000"/>
              </a:lnSpc>
              <a:spcBef>
                <a:spcPts val="920"/>
              </a:spcBef>
              <a:spcAft>
                <a:spcPts val="0"/>
              </a:spcAft>
              <a:buSzPts val="1950"/>
              <a:buChar char="•"/>
            </a:pPr>
            <a:r>
              <a:rPr b="1" i="0" lang="en-US" sz="1950" u="none" cap="none" strike="noStrike">
                <a:solidFill>
                  <a:srgbClr val="FFC000"/>
                </a:solidFill>
              </a:rPr>
              <a:t>Forecasting</a:t>
            </a:r>
            <a:r>
              <a:rPr b="0" i="0" lang="en-US" sz="1950" u="none" cap="none" strike="noStrike"/>
              <a:t> → Chronos (package everything into a single ‘forecast’ node)</a:t>
            </a:r>
            <a:endParaRPr sz="1950"/>
          </a:p>
          <a:p>
            <a:pPr indent="-307975" lvl="1" marL="742950" rtl="0" algn="l">
              <a:lnSpc>
                <a:spcPct val="90000"/>
              </a:lnSpc>
              <a:spcBef>
                <a:spcPts val="920"/>
              </a:spcBef>
              <a:spcAft>
                <a:spcPts val="0"/>
              </a:spcAft>
              <a:buSzPts val="1950"/>
              <a:buChar char="•"/>
            </a:pPr>
            <a:r>
              <a:rPr b="1" i="0" lang="en-US" sz="1950" u="none" cap="none" strike="noStrike">
                <a:solidFill>
                  <a:srgbClr val="FFC000"/>
                </a:solidFill>
              </a:rPr>
              <a:t>Threshold / Slope</a:t>
            </a:r>
            <a:r>
              <a:rPr b="0" i="0" lang="en-US" sz="1950" u="none" cap="none" strike="noStrike">
                <a:solidFill>
                  <a:srgbClr val="FFC000"/>
                </a:solidFill>
              </a:rPr>
              <a:t> </a:t>
            </a:r>
            <a:r>
              <a:rPr b="0" i="0" lang="en-US" sz="1950" u="none" cap="none" strike="noStrike"/>
              <a:t>→ LangChain Pandas Agent (GPT-3.5 Turbo &amp; GPT-4)</a:t>
            </a:r>
            <a:endParaRPr sz="1950"/>
          </a:p>
          <a:p>
            <a:pPr indent="-307975" lvl="1" marL="742950" rtl="0" algn="l">
              <a:lnSpc>
                <a:spcPct val="90000"/>
              </a:lnSpc>
              <a:spcBef>
                <a:spcPts val="920"/>
              </a:spcBef>
              <a:spcAft>
                <a:spcPts val="0"/>
              </a:spcAft>
              <a:buSzPts val="1950"/>
              <a:buChar char="•"/>
            </a:pPr>
            <a:r>
              <a:rPr b="1" i="0" lang="en-US" sz="1950" u="none" cap="none" strike="noStrike">
                <a:solidFill>
                  <a:srgbClr val="FFC000"/>
                </a:solidFill>
              </a:rPr>
              <a:t>Text Maintenance Analysis </a:t>
            </a:r>
            <a:r>
              <a:rPr b="0" i="0" lang="en-US" sz="1950" u="none" cap="none" strike="noStrike"/>
              <a:t>→ OpenAI o3-mini</a:t>
            </a:r>
            <a:endParaRPr sz="1950"/>
          </a:p>
          <a:p>
            <a:pPr indent="-307975" lvl="1" marL="742950" rtl="0" algn="l">
              <a:lnSpc>
                <a:spcPct val="90000"/>
              </a:lnSpc>
              <a:spcBef>
                <a:spcPts val="920"/>
              </a:spcBef>
              <a:spcAft>
                <a:spcPts val="0"/>
              </a:spcAft>
              <a:buSzPts val="1950"/>
              <a:buChar char="•"/>
            </a:pPr>
            <a:r>
              <a:rPr b="1" i="0" lang="en-US" sz="1950" u="none" cap="none" strike="noStrike">
                <a:solidFill>
                  <a:srgbClr val="FFC000"/>
                </a:solidFill>
              </a:rPr>
              <a:t>Multiple Tasks in 1 prompt </a:t>
            </a:r>
            <a:r>
              <a:rPr b="0" i="0" lang="en-US" sz="1950" u="none" cap="none" strike="noStrike"/>
              <a:t>→ </a:t>
            </a:r>
            <a:r>
              <a:rPr b="0" i="1" lang="en-US" sz="1950" u="sng" cap="none" strike="noStrike"/>
              <a:t>‘orchestrator’ </a:t>
            </a:r>
            <a:r>
              <a:rPr lang="en-US" sz="1950" cap="none"/>
              <a:t>node (LangChain Pandas Agent) </a:t>
            </a:r>
            <a:endParaRPr sz="1950" cap="none"/>
          </a:p>
          <a:p>
            <a:pPr indent="0" lvl="0" marL="742950" rtl="0" algn="l">
              <a:lnSpc>
                <a:spcPct val="90000"/>
              </a:lnSpc>
              <a:spcBef>
                <a:spcPts val="920"/>
              </a:spcBef>
              <a:spcAft>
                <a:spcPts val="0"/>
              </a:spcAft>
              <a:buNone/>
            </a:pPr>
            <a:r>
              <a:rPr lang="en-US" sz="1950" cap="none"/>
              <a:t>							   →  Seperate the task &amp; reroute them to supervisor node </a:t>
            </a:r>
            <a:endParaRPr sz="1950" cap="none"/>
          </a:p>
          <a:p>
            <a:pPr indent="171450" lvl="0" marL="3943350" rtl="0" algn="l">
              <a:lnSpc>
                <a:spcPct val="90000"/>
              </a:lnSpc>
              <a:spcBef>
                <a:spcPts val="920"/>
              </a:spcBef>
              <a:spcAft>
                <a:spcPts val="0"/>
              </a:spcAft>
              <a:buNone/>
            </a:pPr>
            <a:r>
              <a:rPr lang="en-US" sz="1950" cap="none"/>
              <a:t>  for dispatch</a:t>
            </a:r>
            <a:endParaRPr b="1" sz="1950"/>
          </a:p>
        </p:txBody>
      </p:sp>
      <p:sp>
        <p:nvSpPr>
          <p:cNvPr id="512" name="Google Shape;512;p20"/>
          <p:cNvSpPr txBox="1"/>
          <p:nvPr>
            <p:ph idx="12" type="sldNum"/>
          </p:nvPr>
        </p:nvSpPr>
        <p:spPr>
          <a:xfrm>
            <a:off x="10851469" y="6253389"/>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513" name="Google Shape;513;p20"/>
          <p:cNvPicPr preferRelativeResize="0"/>
          <p:nvPr/>
        </p:nvPicPr>
        <p:blipFill rotWithShape="1">
          <a:blip r:embed="rId4">
            <a:alphaModFix/>
          </a:blip>
          <a:srcRect b="0" l="0" r="0" t="0"/>
          <a:stretch/>
        </p:blipFill>
        <p:spPr>
          <a:xfrm>
            <a:off x="1563926" y="5110851"/>
            <a:ext cx="8225035" cy="1583875"/>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2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19" name="Google Shape;519;p22"/>
          <p:cNvSpPr/>
          <p:nvPr/>
        </p:nvSpPr>
        <p:spPr>
          <a:xfrm>
            <a:off x="763160" y="0"/>
            <a:ext cx="9369421" cy="6857999"/>
          </a:xfrm>
          <a:prstGeom prst="rect">
            <a:avLst/>
          </a:prstGeom>
          <a:gradFill>
            <a:gsLst>
              <a:gs pos="0">
                <a:srgbClr val="A6AFBC">
                  <a:alpha val="49803"/>
                </a:srgbClr>
              </a:gs>
              <a:gs pos="10000">
                <a:srgbClr val="7B879A">
                  <a:alpha val="40000"/>
                </a:srgbClr>
              </a:gs>
              <a:gs pos="70000">
                <a:srgbClr val="363D46">
                  <a:alpha val="0"/>
                </a:srgbClr>
              </a:gs>
              <a:gs pos="100000">
                <a:srgbClr val="363D46">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20" name="Google Shape;520;p22"/>
          <p:cNvSpPr/>
          <p:nvPr/>
        </p:nvSpPr>
        <p:spPr>
          <a:xfrm>
            <a:off x="0" y="0"/>
            <a:ext cx="5753622" cy="6858002"/>
          </a:xfrm>
          <a:custGeom>
            <a:rect b="b" l="l" r="r" t="t"/>
            <a:pathLst>
              <a:path extrusionOk="0" h="6858002" w="6088489">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blipFill rotWithShape="1">
            <a:blip r:embed="rId3">
              <a:alphaModFix/>
            </a:blip>
            <a:stretch>
              <a:fillRect b="0" l="0" r="0" t="0"/>
            </a:stretch>
          </a:blipFill>
          <a:ln cap="flat" cmpd="sng" w="44450">
            <a:solidFill>
              <a:schemeClr val="dk2">
                <a:alpha val="64705"/>
              </a:schemeClr>
            </a:solidFill>
            <a:prstDash val="solid"/>
            <a:round/>
            <a:headEnd len="sm" w="sm" type="none"/>
            <a:tailEnd len="sm" w="sm" type="none"/>
          </a:ln>
          <a:effectLst>
            <a:outerShdw blurRad="50800" rotWithShape="0" algn="l"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21" name="Google Shape;521;p22"/>
          <p:cNvSpPr txBox="1"/>
          <p:nvPr>
            <p:ph type="title"/>
          </p:nvPr>
        </p:nvSpPr>
        <p:spPr>
          <a:xfrm>
            <a:off x="962022" y="643467"/>
            <a:ext cx="4340100" cy="5571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400"/>
              <a:buFont typeface="Century Gothic"/>
              <a:buNone/>
            </a:pPr>
            <a:r>
              <a:rPr b="1" lang="en-US" sz="3400" u="sng" cap="none">
                <a:solidFill>
                  <a:srgbClr val="E5E5DA"/>
                </a:solidFill>
              </a:rPr>
              <a:t>Interactive GUI: Agentic Workflow Demo</a:t>
            </a:r>
            <a:endParaRPr/>
          </a:p>
        </p:txBody>
      </p:sp>
      <p:sp>
        <p:nvSpPr>
          <p:cNvPr id="522" name="Google Shape;522;p22"/>
          <p:cNvSpPr txBox="1"/>
          <p:nvPr>
            <p:ph idx="1" type="body"/>
          </p:nvPr>
        </p:nvSpPr>
        <p:spPr>
          <a:xfrm>
            <a:off x="5873750" y="283025"/>
            <a:ext cx="6019200" cy="5994300"/>
          </a:xfrm>
          <a:prstGeom prst="rect">
            <a:avLst/>
          </a:prstGeom>
          <a:noFill/>
          <a:ln>
            <a:noFill/>
          </a:ln>
        </p:spPr>
        <p:txBody>
          <a:bodyPr anchorCtr="0" anchor="ctr" bIns="45700" lIns="91425" spcFirstLastPara="1" rIns="91425" wrap="square" tIns="45700">
            <a:normAutofit/>
          </a:bodyPr>
          <a:lstStyle/>
          <a:p>
            <a:pPr indent="-374650" lvl="0" marL="457200" rtl="0" algn="l">
              <a:lnSpc>
                <a:spcPct val="90000"/>
              </a:lnSpc>
              <a:spcBef>
                <a:spcPts val="960"/>
              </a:spcBef>
              <a:spcAft>
                <a:spcPts val="0"/>
              </a:spcAft>
              <a:buSzPts val="2300"/>
              <a:buChar char="★"/>
            </a:pPr>
            <a:r>
              <a:rPr b="0" i="0" lang="en-US" sz="2300" u="none" cap="none" strike="noStrike"/>
              <a:t>Built with </a:t>
            </a:r>
            <a:r>
              <a:rPr b="1" i="0" lang="en-US" sz="2300" u="none" cap="none" strike="noStrike">
                <a:solidFill>
                  <a:srgbClr val="FFC000"/>
                </a:solidFill>
              </a:rPr>
              <a:t>Gradio</a:t>
            </a:r>
            <a:r>
              <a:rPr b="0" i="0" lang="en-US" sz="2300" u="none" cap="none" strike="noStrike"/>
              <a:t>, offering a user-friendly frontend for our LangGraph backend</a:t>
            </a:r>
            <a:endParaRPr b="0" i="0" sz="2300" u="none" cap="none" strike="noStrike"/>
          </a:p>
          <a:p>
            <a:pPr indent="0" lvl="0" marL="0" rtl="0" algn="l">
              <a:lnSpc>
                <a:spcPct val="90000"/>
              </a:lnSpc>
              <a:spcBef>
                <a:spcPts val="960"/>
              </a:spcBef>
              <a:spcAft>
                <a:spcPts val="0"/>
              </a:spcAft>
              <a:buNone/>
            </a:pPr>
            <a:r>
              <a:t/>
            </a:r>
            <a:endParaRPr sz="2300" cap="none"/>
          </a:p>
          <a:p>
            <a:pPr indent="-374650" lvl="0" marL="457200" rtl="0" algn="l">
              <a:lnSpc>
                <a:spcPct val="90000"/>
              </a:lnSpc>
              <a:spcBef>
                <a:spcPts val="960"/>
              </a:spcBef>
              <a:spcAft>
                <a:spcPts val="0"/>
              </a:spcAft>
              <a:buClr>
                <a:srgbClr val="FFFF00"/>
              </a:buClr>
              <a:buSzPts val="2300"/>
              <a:buChar char="★"/>
            </a:pPr>
            <a:r>
              <a:rPr b="1" i="0" lang="en-US" sz="2300" u="sng" cap="none" strike="noStrike">
                <a:solidFill>
                  <a:srgbClr val="FFFF00"/>
                </a:solidFill>
              </a:rPr>
              <a:t>Allow users to interact with time series agents without coding</a:t>
            </a:r>
            <a:endParaRPr sz="2300"/>
          </a:p>
        </p:txBody>
      </p:sp>
      <p:sp>
        <p:nvSpPr>
          <p:cNvPr id="523" name="Google Shape;523;p22"/>
          <p:cNvSpPr txBox="1"/>
          <p:nvPr>
            <p:ph idx="12" type="sldNum"/>
          </p:nvPr>
        </p:nvSpPr>
        <p:spPr>
          <a:xfrm>
            <a:off x="11090214" y="6225418"/>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23"/>
          <p:cNvSpPr txBox="1"/>
          <p:nvPr>
            <p:ph type="title"/>
          </p:nvPr>
        </p:nvSpPr>
        <p:spPr>
          <a:xfrm>
            <a:off x="9394371" y="1273628"/>
            <a:ext cx="3085800" cy="28482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E5E5DA"/>
              </a:buClr>
              <a:buSzPts val="3600"/>
              <a:buFont typeface="Century Gothic"/>
              <a:buNone/>
            </a:pPr>
            <a:r>
              <a:rPr b="1" lang="en-US" u="sng" cap="none">
                <a:solidFill>
                  <a:srgbClr val="E5E5DA"/>
                </a:solidFill>
              </a:rPr>
              <a:t>Example:</a:t>
            </a:r>
            <a:br>
              <a:rPr b="1" lang="en-US" u="sng" cap="none">
                <a:solidFill>
                  <a:srgbClr val="E5E5DA"/>
                </a:solidFill>
              </a:rPr>
            </a:br>
            <a:br>
              <a:rPr b="1" lang="en-US" u="sng" cap="none">
                <a:solidFill>
                  <a:srgbClr val="E5E5DA"/>
                </a:solidFill>
              </a:rPr>
            </a:br>
            <a:r>
              <a:rPr b="1" lang="en-US" u="sng" cap="none">
                <a:solidFill>
                  <a:srgbClr val="E5E5DA"/>
                </a:solidFill>
              </a:rPr>
              <a:t>How to </a:t>
            </a:r>
            <a:endParaRPr b="1" u="sng" cap="none">
              <a:solidFill>
                <a:srgbClr val="E5E5DA"/>
              </a:solidFill>
            </a:endParaRPr>
          </a:p>
          <a:p>
            <a:pPr indent="0" lvl="0" marL="0" rtl="0" algn="ctr">
              <a:spcBef>
                <a:spcPts val="0"/>
              </a:spcBef>
              <a:spcAft>
                <a:spcPts val="0"/>
              </a:spcAft>
              <a:buClr>
                <a:srgbClr val="E5E5DA"/>
              </a:buClr>
              <a:buSzPts val="3600"/>
              <a:buFont typeface="Century Gothic"/>
              <a:buNone/>
            </a:pPr>
            <a:r>
              <a:rPr b="1" lang="en-US" u="sng" cap="none">
                <a:solidFill>
                  <a:srgbClr val="E5E5DA"/>
                </a:solidFill>
              </a:rPr>
              <a:t>use the </a:t>
            </a:r>
            <a:endParaRPr b="1" u="sng" cap="none">
              <a:solidFill>
                <a:srgbClr val="E5E5DA"/>
              </a:solidFill>
            </a:endParaRPr>
          </a:p>
          <a:p>
            <a:pPr indent="0" lvl="0" marL="0" rtl="0" algn="ctr">
              <a:spcBef>
                <a:spcPts val="0"/>
              </a:spcBef>
              <a:spcAft>
                <a:spcPts val="0"/>
              </a:spcAft>
              <a:buClr>
                <a:srgbClr val="E5E5DA"/>
              </a:buClr>
              <a:buSzPts val="3600"/>
              <a:buFont typeface="Century Gothic"/>
              <a:buNone/>
            </a:pPr>
            <a:r>
              <a:rPr b="1" lang="en-US" u="sng" cap="none">
                <a:solidFill>
                  <a:srgbClr val="E5E5DA"/>
                </a:solidFill>
              </a:rPr>
              <a:t>GUI?</a:t>
            </a:r>
            <a:endParaRPr b="1" u="sng" cap="none">
              <a:solidFill>
                <a:srgbClr val="E5E5DA"/>
              </a:solidFill>
            </a:endParaRPr>
          </a:p>
        </p:txBody>
      </p:sp>
      <p:sp>
        <p:nvSpPr>
          <p:cNvPr id="529" name="Google Shape;529;p23"/>
          <p:cNvSpPr txBox="1"/>
          <p:nvPr>
            <p:ph idx="12" type="sldNum"/>
          </p:nvPr>
        </p:nvSpPr>
        <p:spPr>
          <a:xfrm>
            <a:off x="10514012" y="6217920"/>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descr="A screenshot of a computer&#10;&#10;AI-generated content may be incorrect." id="530" name="Google Shape;530;p23"/>
          <p:cNvPicPr preferRelativeResize="0"/>
          <p:nvPr>
            <p:ph idx="1" type="body"/>
          </p:nvPr>
        </p:nvPicPr>
        <p:blipFill rotWithShape="1">
          <a:blip r:embed="rId4">
            <a:alphaModFix/>
          </a:blip>
          <a:srcRect b="0" l="0" r="0" t="0"/>
          <a:stretch/>
        </p:blipFill>
        <p:spPr>
          <a:xfrm>
            <a:off x="103050" y="234775"/>
            <a:ext cx="9718200" cy="6285900"/>
          </a:xfrm>
          <a:prstGeom prst="rect">
            <a:avLst/>
          </a:prstGeom>
          <a:noFill/>
          <a:ln>
            <a:noFill/>
          </a:ln>
        </p:spPr>
      </p:pic>
    </p:spTree>
  </p:cSld>
  <p:clrMapOvr>
    <a:masterClrMapping/>
  </p:clrMapOvr>
  <p:transition spd="med">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4"/>
          <p:cNvSpPr txBox="1"/>
          <p:nvPr>
            <p:ph type="title"/>
          </p:nvPr>
        </p:nvSpPr>
        <p:spPr>
          <a:xfrm>
            <a:off x="685174" y="-76199"/>
            <a:ext cx="10364400" cy="793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3200"/>
              <a:buFont typeface="Century Gothic"/>
              <a:buNone/>
            </a:pPr>
            <a:r>
              <a:rPr lang="en-US" u="sng"/>
              <a:t>CHALLENGES &amp; NEXT STEPS</a:t>
            </a:r>
            <a:endParaRPr u="sng"/>
          </a:p>
        </p:txBody>
      </p:sp>
      <p:sp>
        <p:nvSpPr>
          <p:cNvPr id="536" name="Google Shape;536;p24"/>
          <p:cNvSpPr txBox="1"/>
          <p:nvPr>
            <p:ph idx="1" type="body"/>
          </p:nvPr>
        </p:nvSpPr>
        <p:spPr>
          <a:xfrm>
            <a:off x="414125" y="627950"/>
            <a:ext cx="11370300" cy="5927100"/>
          </a:xfrm>
          <a:prstGeom prst="rect">
            <a:avLst/>
          </a:prstGeom>
          <a:noFill/>
          <a:ln>
            <a:noFill/>
          </a:ln>
        </p:spPr>
        <p:txBody>
          <a:bodyPr anchorCtr="0" anchor="ctr" bIns="45700" lIns="91425" spcFirstLastPara="1" rIns="91425" wrap="square" tIns="45700">
            <a:noAutofit/>
          </a:bodyPr>
          <a:lstStyle/>
          <a:p>
            <a:pPr indent="-273050" lvl="0" marL="285750" rtl="0" algn="l">
              <a:spcBef>
                <a:spcPts val="0"/>
              </a:spcBef>
              <a:spcAft>
                <a:spcPts val="0"/>
              </a:spcAft>
              <a:buSzPts val="2000"/>
              <a:buFont typeface="Century Gothic"/>
              <a:buChar char="•"/>
            </a:pPr>
            <a:r>
              <a:rPr b="1" lang="en-US" u="sng" cap="none">
                <a:solidFill>
                  <a:srgbClr val="00B0F0"/>
                </a:solidFill>
              </a:rPr>
              <a:t>Conclusion:</a:t>
            </a:r>
            <a:endParaRPr b="1" u="sng" cap="none">
              <a:solidFill>
                <a:srgbClr val="00B0F0"/>
              </a:solidFill>
            </a:endParaRPr>
          </a:p>
          <a:p>
            <a:pPr indent="-298450" lvl="0" marL="285750" rtl="0" algn="l">
              <a:spcBef>
                <a:spcPts val="1040"/>
              </a:spcBef>
              <a:spcAft>
                <a:spcPts val="0"/>
              </a:spcAft>
              <a:buSzPts val="2000"/>
              <a:buFont typeface="Century Gothic"/>
              <a:buChar char="•"/>
            </a:pPr>
            <a:r>
              <a:rPr b="1" lang="en-US" cap="none">
                <a:solidFill>
                  <a:srgbClr val="FFFF00"/>
                </a:solidFill>
              </a:rPr>
              <a:t>Gen LLMs</a:t>
            </a:r>
            <a:r>
              <a:rPr lang="en-US"/>
              <a:t>: </a:t>
            </a:r>
            <a:r>
              <a:rPr lang="en-US" cap="none"/>
              <a:t>effective in general time series analysis except forecasting</a:t>
            </a:r>
            <a:endParaRPr cap="none"/>
          </a:p>
          <a:p>
            <a:pPr indent="-298450" lvl="0" marL="285750" rtl="0" algn="l">
              <a:spcBef>
                <a:spcPts val="1040"/>
              </a:spcBef>
              <a:spcAft>
                <a:spcPts val="0"/>
              </a:spcAft>
              <a:buSzPts val="2000"/>
              <a:buFont typeface="Century Gothic"/>
              <a:buChar char="•"/>
            </a:pPr>
            <a:r>
              <a:rPr b="1" lang="en-US" cap="none">
                <a:solidFill>
                  <a:srgbClr val="FFFF00"/>
                </a:solidFill>
              </a:rPr>
              <a:t>TS Foundation Model</a:t>
            </a:r>
            <a:r>
              <a:rPr lang="en-US"/>
              <a:t>: </a:t>
            </a:r>
            <a:r>
              <a:rPr lang="en-US" cap="none"/>
              <a:t>model like Chronos is powerful, effective, and efficient in a particular time series task – e.g. forecasting</a:t>
            </a:r>
            <a:endParaRPr cap="none"/>
          </a:p>
          <a:p>
            <a:pPr indent="-298450" lvl="0" marL="285750" rtl="0" algn="l">
              <a:spcBef>
                <a:spcPts val="1040"/>
              </a:spcBef>
              <a:spcAft>
                <a:spcPts val="0"/>
              </a:spcAft>
              <a:buSzPts val="2000"/>
              <a:buChar char="•"/>
            </a:pPr>
            <a:r>
              <a:rPr b="1" lang="en-US" cap="none">
                <a:solidFill>
                  <a:srgbClr val="FFFF00"/>
                </a:solidFill>
              </a:rPr>
              <a:t>Agentic Workflow</a:t>
            </a:r>
            <a:r>
              <a:rPr lang="en-US"/>
              <a:t>: </a:t>
            </a:r>
            <a:r>
              <a:rPr lang="en-US" cap="none"/>
              <a:t>leverage LLMs’ power, manage task execution, orchestrate multiple models/tools, simplify pipeline, and reduce coding! </a:t>
            </a:r>
            <a:endParaRPr cap="none"/>
          </a:p>
          <a:p>
            <a:pPr indent="0" lvl="0" marL="0" rtl="0" algn="l">
              <a:spcBef>
                <a:spcPts val="1040"/>
              </a:spcBef>
              <a:spcAft>
                <a:spcPts val="0"/>
              </a:spcAft>
              <a:buNone/>
            </a:pPr>
            <a:r>
              <a:t/>
            </a:r>
            <a:endParaRPr cap="none"/>
          </a:p>
          <a:p>
            <a:pPr indent="-273050" lvl="0" marL="285750" rtl="0" algn="l">
              <a:spcBef>
                <a:spcPts val="0"/>
              </a:spcBef>
              <a:spcAft>
                <a:spcPts val="0"/>
              </a:spcAft>
              <a:buSzPts val="2000"/>
              <a:buFont typeface="Century Gothic"/>
              <a:buChar char="•"/>
            </a:pPr>
            <a:r>
              <a:rPr b="1" lang="en-US" u="sng" cap="none">
                <a:solidFill>
                  <a:srgbClr val="00B0F0"/>
                </a:solidFill>
              </a:rPr>
              <a:t>Challenges</a:t>
            </a:r>
            <a:r>
              <a:rPr lang="en-US"/>
              <a:t>:</a:t>
            </a:r>
            <a:endParaRPr/>
          </a:p>
          <a:p>
            <a:pPr indent="-273050" lvl="0" marL="285750" rtl="0" algn="l">
              <a:spcBef>
                <a:spcPts val="1040"/>
              </a:spcBef>
              <a:spcAft>
                <a:spcPts val="0"/>
              </a:spcAft>
              <a:buSzPts val="2000"/>
              <a:buFont typeface="Century Gothic"/>
              <a:buChar char="•"/>
            </a:pPr>
            <a:r>
              <a:rPr b="1" lang="en-US" cap="none">
                <a:solidFill>
                  <a:srgbClr val="FFFF00"/>
                </a:solidFill>
              </a:rPr>
              <a:t>Computation Inefficiency</a:t>
            </a:r>
            <a:r>
              <a:rPr lang="en-US"/>
              <a:t>: </a:t>
            </a:r>
            <a:r>
              <a:rPr lang="en-US" cap="none"/>
              <a:t>Gen LLMs struggle with large-scale numerical calculations</a:t>
            </a:r>
            <a:endParaRPr cap="none"/>
          </a:p>
          <a:p>
            <a:pPr indent="-298450" lvl="0" marL="285750" rtl="0" algn="l">
              <a:spcBef>
                <a:spcPts val="1040"/>
              </a:spcBef>
              <a:spcAft>
                <a:spcPts val="0"/>
              </a:spcAft>
              <a:buSzPts val="2000"/>
              <a:buChar char="•"/>
            </a:pPr>
            <a:r>
              <a:rPr b="1" lang="en-US" cap="none">
                <a:solidFill>
                  <a:srgbClr val="FFFF00"/>
                </a:solidFill>
              </a:rPr>
              <a:t>Instability</a:t>
            </a:r>
            <a:r>
              <a:rPr lang="en-US"/>
              <a:t>: </a:t>
            </a:r>
            <a:r>
              <a:rPr lang="en-US" cap="none"/>
              <a:t>LangChain Pandas experiences unstable task execution</a:t>
            </a:r>
            <a:endParaRPr cap="none"/>
          </a:p>
          <a:p>
            <a:pPr indent="-273050" lvl="0" marL="285750" rtl="0" algn="l">
              <a:spcBef>
                <a:spcPts val="1040"/>
              </a:spcBef>
              <a:spcAft>
                <a:spcPts val="0"/>
              </a:spcAft>
              <a:buSzPts val="2000"/>
              <a:buFont typeface="Century Gothic"/>
              <a:buChar char="•"/>
            </a:pPr>
            <a:r>
              <a:rPr b="1" lang="en-US" cap="none">
                <a:solidFill>
                  <a:srgbClr val="FFFF00"/>
                </a:solidFill>
              </a:rPr>
              <a:t>Prompt Sensitivity</a:t>
            </a:r>
            <a:r>
              <a:rPr lang="en-US"/>
              <a:t>: </a:t>
            </a:r>
            <a:r>
              <a:rPr lang="en-US" cap="none"/>
              <a:t>Small changes in phrasing significantly impact model performance</a:t>
            </a:r>
            <a:r>
              <a:rPr lang="en-US"/>
              <a:t>.</a:t>
            </a:r>
            <a:endParaRPr/>
          </a:p>
          <a:p>
            <a:pPr indent="0" lvl="0" marL="0" rtl="0" algn="l">
              <a:spcBef>
                <a:spcPts val="1040"/>
              </a:spcBef>
              <a:spcAft>
                <a:spcPts val="0"/>
              </a:spcAft>
              <a:buNone/>
            </a:pPr>
            <a:r>
              <a:t/>
            </a:r>
            <a:endParaRPr b="1" u="sng" cap="none">
              <a:solidFill>
                <a:srgbClr val="00B0F0"/>
              </a:solidFill>
            </a:endParaRPr>
          </a:p>
          <a:p>
            <a:pPr indent="-273050" lvl="0" marL="285750" rtl="0" algn="l">
              <a:spcBef>
                <a:spcPts val="1040"/>
              </a:spcBef>
              <a:spcAft>
                <a:spcPts val="0"/>
              </a:spcAft>
              <a:buSzPts val="2000"/>
              <a:buFont typeface="Century Gothic"/>
              <a:buChar char="•"/>
            </a:pPr>
            <a:r>
              <a:rPr b="1" lang="en-US" u="sng" cap="none">
                <a:solidFill>
                  <a:srgbClr val="00B0F0"/>
                </a:solidFill>
              </a:rPr>
              <a:t>Next Steps</a:t>
            </a:r>
            <a:r>
              <a:rPr lang="en-US" cap="none"/>
              <a:t>:</a:t>
            </a:r>
            <a:endParaRPr/>
          </a:p>
          <a:p>
            <a:pPr indent="-273050" lvl="0" marL="285750" rtl="0" algn="l">
              <a:spcBef>
                <a:spcPts val="1040"/>
              </a:spcBef>
              <a:spcAft>
                <a:spcPts val="0"/>
              </a:spcAft>
              <a:buSzPts val="2000"/>
              <a:buFont typeface="Century Gothic"/>
              <a:buChar char="•"/>
            </a:pPr>
            <a:r>
              <a:rPr lang="en-US" cap="none"/>
              <a:t>More </a:t>
            </a:r>
            <a:r>
              <a:rPr b="1" lang="en-US" cap="none">
                <a:solidFill>
                  <a:srgbClr val="FFFF00"/>
                </a:solidFill>
              </a:rPr>
              <a:t>Explainable</a:t>
            </a:r>
            <a:r>
              <a:rPr lang="en-US" cap="none"/>
              <a:t> LLMs Model,</a:t>
            </a:r>
            <a:r>
              <a:rPr lang="en-US" cap="none">
                <a:solidFill>
                  <a:srgbClr val="FFFF00"/>
                </a:solidFill>
              </a:rPr>
              <a:t> </a:t>
            </a:r>
            <a:r>
              <a:rPr lang="en-US" cap="none"/>
              <a:t>More </a:t>
            </a:r>
            <a:r>
              <a:rPr b="1" lang="en-US" cap="none">
                <a:solidFill>
                  <a:srgbClr val="FFFF00"/>
                </a:solidFill>
              </a:rPr>
              <a:t>Intelligent</a:t>
            </a:r>
            <a:r>
              <a:rPr lang="en-US" cap="none"/>
              <a:t> Agentic Workflow, and More </a:t>
            </a:r>
            <a:r>
              <a:rPr b="1" lang="en-US" cap="none">
                <a:solidFill>
                  <a:srgbClr val="FFFF00"/>
                </a:solidFill>
              </a:rPr>
              <a:t>Adaptable</a:t>
            </a:r>
            <a:r>
              <a:rPr lang="en-US" cap="none"/>
              <a:t> GUI</a:t>
            </a:r>
            <a:endParaRPr cap="none"/>
          </a:p>
        </p:txBody>
      </p:sp>
      <p:sp>
        <p:nvSpPr>
          <p:cNvPr id="537" name="Google Shape;537;p24"/>
          <p:cNvSpPr txBox="1"/>
          <p:nvPr>
            <p:ph idx="12" type="sldNum"/>
          </p:nvPr>
        </p:nvSpPr>
        <p:spPr>
          <a:xfrm>
            <a:off x="11494137" y="6338800"/>
            <a:ext cx="5511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3528dac6e45_5_0"/>
          <p:cNvSpPr txBox="1"/>
          <p:nvPr>
            <p:ph idx="12" type="sldNum"/>
          </p:nvPr>
        </p:nvSpPr>
        <p:spPr>
          <a:xfrm>
            <a:off x="10514012" y="5883275"/>
            <a:ext cx="551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44" name="Google Shape;544;g3528dac6e45_5_0"/>
          <p:cNvPicPr preferRelativeResize="0"/>
          <p:nvPr/>
        </p:nvPicPr>
        <p:blipFill>
          <a:blip r:embed="rId3">
            <a:alphaModFix/>
          </a:blip>
          <a:stretch>
            <a:fillRect/>
          </a:stretch>
        </p:blipFill>
        <p:spPr>
          <a:xfrm>
            <a:off x="0" y="609599"/>
            <a:ext cx="12192000" cy="54610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p18"/>
          <p:cNvSpPr txBox="1"/>
          <p:nvPr>
            <p:ph type="title"/>
          </p:nvPr>
        </p:nvSpPr>
        <p:spPr>
          <a:xfrm>
            <a:off x="152401" y="341958"/>
            <a:ext cx="3820886" cy="367590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b="1" lang="en-US" sz="3400" u="sng" cap="none">
                <a:solidFill>
                  <a:srgbClr val="E5E5DA"/>
                </a:solidFill>
              </a:rPr>
              <a:t>What’s </a:t>
            </a:r>
            <a:br>
              <a:rPr b="1" lang="en-US" sz="3400" u="sng" cap="none">
                <a:solidFill>
                  <a:srgbClr val="E5E5DA"/>
                </a:solidFill>
              </a:rPr>
            </a:br>
            <a:r>
              <a:rPr b="1" lang="en-US" sz="3400" u="sng" cap="none">
                <a:solidFill>
                  <a:srgbClr val="E5E5DA"/>
                </a:solidFill>
              </a:rPr>
              <a:t>AI Agent </a:t>
            </a:r>
            <a:br>
              <a:rPr b="1" lang="en-US" sz="3400" u="sng" cap="none">
                <a:solidFill>
                  <a:srgbClr val="E5E5DA"/>
                </a:solidFill>
              </a:rPr>
            </a:br>
            <a:r>
              <a:rPr b="1" lang="en-US" sz="3400" u="sng" cap="none">
                <a:solidFill>
                  <a:srgbClr val="E5E5DA"/>
                </a:solidFill>
              </a:rPr>
              <a:t>&amp; </a:t>
            </a:r>
            <a:br>
              <a:rPr b="1" lang="en-US" sz="3400" u="sng" cap="none">
                <a:solidFill>
                  <a:srgbClr val="E5E5DA"/>
                </a:solidFill>
              </a:rPr>
            </a:br>
            <a:r>
              <a:rPr b="1" lang="en-US" sz="3400" u="sng" cap="none">
                <a:solidFill>
                  <a:srgbClr val="E5E5DA"/>
                </a:solidFill>
              </a:rPr>
              <a:t>Agentic Workflow?</a:t>
            </a:r>
            <a:endParaRPr sz="3400"/>
          </a:p>
        </p:txBody>
      </p:sp>
      <p:sp>
        <p:nvSpPr>
          <p:cNvPr id="550" name="Google Shape;550;p18"/>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551" name="Google Shape;551;p18"/>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552" name="Google Shape;552;p18"/>
          <p:cNvSpPr/>
          <p:nvPr/>
        </p:nvSpPr>
        <p:spPr>
          <a:xfrm flipH="1" rot="5400000">
            <a:off x="820348" y="3121200"/>
            <a:ext cx="6858000" cy="615600"/>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53" name="Google Shape;553;p18"/>
          <p:cNvSpPr txBox="1"/>
          <p:nvPr>
            <p:ph idx="12" type="sldNum"/>
          </p:nvPr>
        </p:nvSpPr>
        <p:spPr>
          <a:xfrm>
            <a:off x="11286898" y="6231619"/>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554" name="Google Shape;554;p18"/>
          <p:cNvGrpSpPr/>
          <p:nvPr/>
        </p:nvGrpSpPr>
        <p:grpSpPr>
          <a:xfrm>
            <a:off x="4069975" y="199749"/>
            <a:ext cx="7568703" cy="6498298"/>
            <a:chOff x="0" y="29434"/>
            <a:chExt cx="7276200" cy="5681820"/>
          </a:xfrm>
        </p:grpSpPr>
        <p:sp>
          <p:nvSpPr>
            <p:cNvPr id="555" name="Google Shape;555;p18"/>
            <p:cNvSpPr/>
            <p:nvPr/>
          </p:nvSpPr>
          <p:spPr>
            <a:xfrm>
              <a:off x="0" y="280354"/>
              <a:ext cx="7173685" cy="1204874"/>
            </a:xfrm>
            <a:prstGeom prst="rect">
              <a:avLst/>
            </a:prstGeom>
            <a:solidFill>
              <a:schemeClr val="lt1">
                <a:alpha val="89803"/>
              </a:schemeClr>
            </a:solidFill>
            <a:ln cap="rnd" cmpd="sng" w="9525">
              <a:solidFill>
                <a:srgbClr val="E79F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txBox="1"/>
            <p:nvPr/>
          </p:nvSpPr>
          <p:spPr>
            <a:xfrm>
              <a:off x="0" y="280351"/>
              <a:ext cx="7276200" cy="1204800"/>
            </a:xfrm>
            <a:prstGeom prst="rect">
              <a:avLst/>
            </a:prstGeom>
            <a:noFill/>
            <a:ln>
              <a:noFill/>
            </a:ln>
          </p:spPr>
          <p:txBody>
            <a:bodyPr anchorCtr="0" anchor="t" bIns="120900" lIns="556750" spcFirstLastPara="1" rIns="556750" wrap="square" tIns="354075">
              <a:noAutofit/>
            </a:bodyPr>
            <a:lstStyle/>
            <a:p>
              <a:pPr indent="0" lvl="0" marL="0" marR="0" rtl="0" algn="l">
                <a:lnSpc>
                  <a:spcPct val="90000"/>
                </a:lnSpc>
                <a:spcBef>
                  <a:spcPts val="0"/>
                </a:spcBef>
                <a:spcAft>
                  <a:spcPts val="0"/>
                </a:spcAft>
                <a:buNone/>
              </a:pPr>
              <a:r>
                <a:rPr lang="en-US" sz="2000">
                  <a:solidFill>
                    <a:schemeClr val="dk1"/>
                  </a:solidFill>
                  <a:latin typeface="Century Gothic"/>
                  <a:ea typeface="Century Gothic"/>
                  <a:cs typeface="Century Gothic"/>
                  <a:sym typeface="Century Gothic"/>
                </a:rPr>
                <a:t>An a</a:t>
              </a:r>
              <a:r>
                <a:rPr b="0" i="0" lang="en-US" sz="2000" u="none" cap="none" strike="noStrike">
                  <a:solidFill>
                    <a:schemeClr val="dk1"/>
                  </a:solidFill>
                  <a:latin typeface="Century Gothic"/>
                  <a:ea typeface="Century Gothic"/>
                  <a:cs typeface="Century Gothic"/>
                  <a:sym typeface="Century Gothic"/>
                </a:rPr>
                <a:t>utonomous system powered by </a:t>
              </a:r>
              <a:r>
                <a:rPr lang="en-US" sz="2000">
                  <a:solidFill>
                    <a:schemeClr val="dk1"/>
                  </a:solidFill>
                  <a:latin typeface="Century Gothic"/>
                  <a:ea typeface="Century Gothic"/>
                  <a:cs typeface="Century Gothic"/>
                  <a:sym typeface="Century Gothic"/>
                </a:rPr>
                <a:t>LLM</a:t>
              </a:r>
              <a:r>
                <a:rPr b="0" i="0" lang="en-US" sz="2000" u="none" cap="none" strike="noStrike">
                  <a:solidFill>
                    <a:schemeClr val="dk1"/>
                  </a:solidFill>
                  <a:latin typeface="Century Gothic"/>
                  <a:ea typeface="Century Gothic"/>
                  <a:cs typeface="Century Gothic"/>
                  <a:sym typeface="Century Gothic"/>
                </a:rPr>
                <a:t> </a:t>
              </a:r>
              <a:r>
                <a:rPr lang="en-US" sz="2000">
                  <a:solidFill>
                    <a:schemeClr val="dk1"/>
                  </a:solidFill>
                  <a:latin typeface="Century Gothic"/>
                  <a:ea typeface="Century Gothic"/>
                  <a:cs typeface="Century Gothic"/>
                  <a:sym typeface="Century Gothic"/>
                </a:rPr>
                <a:t>—</a:t>
              </a:r>
              <a:r>
                <a:rPr lang="en-US" sz="2000">
                  <a:solidFill>
                    <a:schemeClr val="dk1"/>
                  </a:solidFill>
                  <a:latin typeface="Century Gothic"/>
                  <a:ea typeface="Century Gothic"/>
                  <a:cs typeface="Century Gothic"/>
                  <a:sym typeface="Century Gothic"/>
                </a:rPr>
                <a:t> </a:t>
              </a:r>
              <a:r>
                <a:rPr b="1" i="0" lang="en-US" sz="2000" u="none" cap="none" strike="noStrike">
                  <a:solidFill>
                    <a:srgbClr val="00B0F0"/>
                  </a:solidFill>
                  <a:latin typeface="Century Gothic"/>
                  <a:ea typeface="Century Gothic"/>
                  <a:cs typeface="Century Gothic"/>
                  <a:sym typeface="Century Gothic"/>
                </a:rPr>
                <a:t>interpret high</a:t>
              </a:r>
              <a:r>
                <a:rPr b="1" lang="en-US" sz="2000">
                  <a:solidFill>
                    <a:srgbClr val="00B0F0"/>
                  </a:solidFill>
                  <a:latin typeface="Century Gothic"/>
                  <a:ea typeface="Century Gothic"/>
                  <a:cs typeface="Century Gothic"/>
                  <a:sym typeface="Century Gothic"/>
                </a:rPr>
                <a:t>-</a:t>
              </a:r>
              <a:r>
                <a:rPr b="1" i="0" lang="en-US" sz="2000" u="none" cap="none" strike="noStrike">
                  <a:solidFill>
                    <a:srgbClr val="00B0F0"/>
                  </a:solidFill>
                  <a:latin typeface="Century Gothic"/>
                  <a:ea typeface="Century Gothic"/>
                  <a:cs typeface="Century Gothic"/>
                  <a:sym typeface="Century Gothic"/>
                </a:rPr>
                <a:t>level instructions and perform tasks</a:t>
              </a:r>
              <a:r>
                <a:rPr b="0" i="0" lang="en-US" sz="2000" u="none" cap="none" strike="noStrike">
                  <a:solidFill>
                    <a:schemeClr val="dk1"/>
                  </a:solidFill>
                  <a:latin typeface="Century Gothic"/>
                  <a:ea typeface="Century Gothic"/>
                  <a:cs typeface="Century Gothic"/>
                  <a:sym typeface="Century Gothic"/>
                </a:rPr>
                <a:t> through reasoning, tool usage, and data operations.</a:t>
              </a:r>
              <a:endParaRPr sz="2000">
                <a:solidFill>
                  <a:schemeClr val="dk1"/>
                </a:solidFill>
              </a:endParaRPr>
            </a:p>
          </p:txBody>
        </p:sp>
        <p:sp>
          <p:nvSpPr>
            <p:cNvPr id="557" name="Google Shape;557;p18"/>
            <p:cNvSpPr/>
            <p:nvPr/>
          </p:nvSpPr>
          <p:spPr>
            <a:xfrm>
              <a:off x="358684" y="29434"/>
              <a:ext cx="5021579" cy="501840"/>
            </a:xfrm>
            <a:prstGeom prst="roundRect">
              <a:avLst>
                <a:gd fmla="val 16667" name="adj"/>
              </a:avLst>
            </a:prstGeom>
            <a:gradFill>
              <a:gsLst>
                <a:gs pos="0">
                  <a:srgbClr val="E9A958"/>
                </a:gs>
                <a:gs pos="100000">
                  <a:srgbClr val="B77B2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txBox="1"/>
            <p:nvPr/>
          </p:nvSpPr>
          <p:spPr>
            <a:xfrm>
              <a:off x="383182" y="53932"/>
              <a:ext cx="4972583" cy="452844"/>
            </a:xfrm>
            <a:prstGeom prst="rect">
              <a:avLst/>
            </a:prstGeom>
            <a:noFill/>
            <a:ln>
              <a:noFill/>
            </a:ln>
          </p:spPr>
          <p:txBody>
            <a:bodyPr anchorCtr="0" anchor="ctr" bIns="0" lIns="189800" spcFirstLastPara="1" rIns="189800" wrap="square" tIns="0">
              <a:noAutofit/>
            </a:bodyPr>
            <a:lstStyle/>
            <a:p>
              <a:pPr indent="0" lvl="0" marL="0" marR="0" rtl="0" algn="l">
                <a:lnSpc>
                  <a:spcPct val="90000"/>
                </a:lnSpc>
                <a:spcBef>
                  <a:spcPts val="0"/>
                </a:spcBef>
                <a:spcAft>
                  <a:spcPts val="0"/>
                </a:spcAft>
                <a:buClr>
                  <a:schemeClr val="lt1"/>
                </a:buClr>
                <a:buSzPts val="1700"/>
                <a:buFont typeface="Century Gothic"/>
                <a:buNone/>
              </a:pPr>
              <a:r>
                <a:rPr b="1" lang="en-US" sz="2050">
                  <a:solidFill>
                    <a:schemeClr val="lt1"/>
                  </a:solidFill>
                  <a:latin typeface="Century Gothic"/>
                  <a:ea typeface="Century Gothic"/>
                  <a:cs typeface="Century Gothic"/>
                  <a:sym typeface="Century Gothic"/>
                </a:rPr>
                <a:t>AI Agent:</a:t>
              </a:r>
              <a:endParaRPr b="1" sz="2050"/>
            </a:p>
          </p:txBody>
        </p:sp>
        <p:sp>
          <p:nvSpPr>
            <p:cNvPr id="559" name="Google Shape;559;p18"/>
            <p:cNvSpPr/>
            <p:nvPr/>
          </p:nvSpPr>
          <p:spPr>
            <a:xfrm>
              <a:off x="0" y="1827942"/>
              <a:ext cx="7173600" cy="1504500"/>
            </a:xfrm>
            <a:prstGeom prst="rect">
              <a:avLst/>
            </a:prstGeom>
            <a:solidFill>
              <a:schemeClr val="lt1">
                <a:alpha val="89803"/>
              </a:schemeClr>
            </a:solidFill>
            <a:ln cap="rnd" cmpd="sng" w="9525">
              <a:solidFill>
                <a:srgbClr val="DC8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8"/>
            <p:cNvSpPr txBox="1"/>
            <p:nvPr/>
          </p:nvSpPr>
          <p:spPr>
            <a:xfrm>
              <a:off x="0" y="1827941"/>
              <a:ext cx="7276200" cy="1504500"/>
            </a:xfrm>
            <a:prstGeom prst="rect">
              <a:avLst/>
            </a:prstGeom>
            <a:noFill/>
            <a:ln>
              <a:noFill/>
            </a:ln>
          </p:spPr>
          <p:txBody>
            <a:bodyPr anchorCtr="0" anchor="t" bIns="120900" lIns="556750" spcFirstLastPara="1" rIns="556750" wrap="square" tIns="354075">
              <a:noAutofit/>
            </a:bodyPr>
            <a:lstStyle/>
            <a:p>
              <a:pPr indent="0" lvl="0" marL="0" marR="0" rtl="0" algn="l">
                <a:lnSpc>
                  <a:spcPct val="90000"/>
                </a:lnSpc>
                <a:spcBef>
                  <a:spcPts val="0"/>
                </a:spcBef>
                <a:spcAft>
                  <a:spcPts val="0"/>
                </a:spcAft>
                <a:buNone/>
              </a:pPr>
              <a:r>
                <a:rPr b="0" i="0" lang="en-US" sz="2000" u="none" cap="none" strike="noStrike">
                  <a:solidFill>
                    <a:schemeClr val="dk1"/>
                  </a:solidFill>
                  <a:latin typeface="Century Gothic"/>
                  <a:ea typeface="Century Gothic"/>
                  <a:cs typeface="Century Gothic"/>
                  <a:sym typeface="Century Gothic"/>
                </a:rPr>
                <a:t>A modular architecture </a:t>
              </a:r>
              <a:r>
                <a:rPr lang="en-US" sz="2000">
                  <a:solidFill>
                    <a:schemeClr val="dk1"/>
                  </a:solidFill>
                  <a:latin typeface="Century Gothic"/>
                  <a:ea typeface="Century Gothic"/>
                  <a:cs typeface="Century Gothic"/>
                  <a:sym typeface="Century Gothic"/>
                </a:rPr>
                <a:t>— use</a:t>
              </a:r>
              <a:r>
                <a:rPr lang="en-US" sz="2000">
                  <a:solidFill>
                    <a:schemeClr val="dk1"/>
                  </a:solidFill>
                  <a:latin typeface="Century Gothic"/>
                  <a:ea typeface="Century Gothic"/>
                  <a:cs typeface="Century Gothic"/>
                  <a:sym typeface="Century Gothic"/>
                </a:rPr>
                <a:t> routing mechanism and multiple agents/tools; </a:t>
              </a:r>
              <a:r>
                <a:rPr b="1" i="0" lang="en-US" sz="2000" u="none" cap="none" strike="noStrike">
                  <a:solidFill>
                    <a:srgbClr val="00B0F0"/>
                  </a:solidFill>
                  <a:latin typeface="Century Gothic"/>
                  <a:ea typeface="Century Gothic"/>
                  <a:cs typeface="Century Gothic"/>
                  <a:sym typeface="Century Gothic"/>
                </a:rPr>
                <a:t>coordinate </a:t>
              </a:r>
              <a:r>
                <a:rPr b="1" lang="en-US" sz="2000">
                  <a:solidFill>
                    <a:srgbClr val="00B0F0"/>
                  </a:solidFill>
                  <a:latin typeface="Century Gothic"/>
                  <a:ea typeface="Century Gothic"/>
                  <a:cs typeface="Century Gothic"/>
                  <a:sym typeface="Century Gothic"/>
                </a:rPr>
                <a:t>&amp;</a:t>
              </a:r>
              <a:r>
                <a:rPr b="1" i="0" lang="en-US" sz="2000" u="none" cap="none" strike="noStrike">
                  <a:solidFill>
                    <a:srgbClr val="00B0F0"/>
                  </a:solidFill>
                  <a:latin typeface="Century Gothic"/>
                  <a:ea typeface="Century Gothic"/>
                  <a:cs typeface="Century Gothic"/>
                  <a:sym typeface="Century Gothic"/>
                </a:rPr>
                <a:t> execute complex tasks automaticall</a:t>
              </a:r>
              <a:r>
                <a:rPr b="1" i="0" lang="en-US" sz="2000" u="none" cap="none" strike="noStrike">
                  <a:solidFill>
                    <a:srgbClr val="00B0F0"/>
                  </a:solidFill>
                  <a:latin typeface="Century Gothic"/>
                  <a:ea typeface="Century Gothic"/>
                  <a:cs typeface="Century Gothic"/>
                  <a:sym typeface="Century Gothic"/>
                </a:rPr>
                <a:t>y</a:t>
              </a:r>
              <a:endParaRPr sz="2000">
                <a:solidFill>
                  <a:schemeClr val="dk1"/>
                </a:solidFill>
              </a:endParaRPr>
            </a:p>
          </p:txBody>
        </p:sp>
        <p:sp>
          <p:nvSpPr>
            <p:cNvPr id="561" name="Google Shape;561;p18"/>
            <p:cNvSpPr/>
            <p:nvPr/>
          </p:nvSpPr>
          <p:spPr>
            <a:xfrm>
              <a:off x="358684" y="1577029"/>
              <a:ext cx="5021579" cy="501840"/>
            </a:xfrm>
            <a:prstGeom prst="roundRect">
              <a:avLst>
                <a:gd fmla="val 16667" name="adj"/>
              </a:avLst>
            </a:prstGeom>
            <a:gradFill>
              <a:gsLst>
                <a:gs pos="0">
                  <a:srgbClr val="DF9355"/>
                </a:gs>
                <a:gs pos="100000">
                  <a:srgbClr val="AA6727"/>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txBox="1"/>
            <p:nvPr/>
          </p:nvSpPr>
          <p:spPr>
            <a:xfrm>
              <a:off x="383182" y="1601527"/>
              <a:ext cx="4972583" cy="452844"/>
            </a:xfrm>
            <a:prstGeom prst="rect">
              <a:avLst/>
            </a:prstGeom>
            <a:noFill/>
            <a:ln>
              <a:noFill/>
            </a:ln>
          </p:spPr>
          <p:txBody>
            <a:bodyPr anchorCtr="0" anchor="ctr" bIns="0" lIns="189800" spcFirstLastPara="1" rIns="189800" wrap="square" tIns="0">
              <a:noAutofit/>
            </a:bodyPr>
            <a:lstStyle/>
            <a:p>
              <a:pPr indent="0" lvl="0" marL="0" marR="0" rtl="0" algn="l">
                <a:lnSpc>
                  <a:spcPct val="90000"/>
                </a:lnSpc>
                <a:spcBef>
                  <a:spcPts val="0"/>
                </a:spcBef>
                <a:spcAft>
                  <a:spcPts val="0"/>
                </a:spcAft>
                <a:buClr>
                  <a:schemeClr val="lt1"/>
                </a:buClr>
                <a:buSzPts val="1700"/>
                <a:buFont typeface="Century Gothic"/>
                <a:buNone/>
              </a:pPr>
              <a:r>
                <a:rPr b="1" lang="en-US" sz="2050">
                  <a:solidFill>
                    <a:schemeClr val="lt1"/>
                  </a:solidFill>
                  <a:latin typeface="Century Gothic"/>
                  <a:ea typeface="Century Gothic"/>
                  <a:cs typeface="Century Gothic"/>
                  <a:sym typeface="Century Gothic"/>
                </a:rPr>
                <a:t>Agentic Workflow:</a:t>
              </a:r>
              <a:endParaRPr b="1" sz="2050"/>
            </a:p>
          </p:txBody>
        </p:sp>
        <p:sp>
          <p:nvSpPr>
            <p:cNvPr id="563" name="Google Shape;563;p18"/>
            <p:cNvSpPr/>
            <p:nvPr/>
          </p:nvSpPr>
          <p:spPr>
            <a:xfrm>
              <a:off x="0" y="3676354"/>
              <a:ext cx="7173600" cy="2034900"/>
            </a:xfrm>
            <a:prstGeom prst="rect">
              <a:avLst/>
            </a:prstGeom>
            <a:solidFill>
              <a:schemeClr val="lt1">
                <a:alpha val="89803"/>
              </a:schemeClr>
            </a:solidFill>
            <a:ln cap="rnd" cmpd="sng" w="9525">
              <a:solidFill>
                <a:srgbClr val="CE6F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txBox="1"/>
            <p:nvPr/>
          </p:nvSpPr>
          <p:spPr>
            <a:xfrm>
              <a:off x="0" y="3676348"/>
              <a:ext cx="7173600" cy="1947000"/>
            </a:xfrm>
            <a:prstGeom prst="rect">
              <a:avLst/>
            </a:prstGeom>
            <a:noFill/>
            <a:ln>
              <a:noFill/>
            </a:ln>
          </p:spPr>
          <p:txBody>
            <a:bodyPr anchorCtr="0" anchor="t" bIns="120900" lIns="556750" spcFirstLastPara="1" rIns="556750" wrap="square" tIns="354075">
              <a:noAutofit/>
            </a:bodyPr>
            <a:lstStyle/>
            <a:p>
              <a:pPr indent="-190500" lvl="1" marL="171450" marR="0" rtl="0" algn="l">
                <a:lnSpc>
                  <a:spcPct val="90000"/>
                </a:lnSpc>
                <a:spcBef>
                  <a:spcPts val="0"/>
                </a:spcBef>
                <a:spcAft>
                  <a:spcPts val="0"/>
                </a:spcAft>
                <a:buClr>
                  <a:schemeClr val="dk1"/>
                </a:buClr>
                <a:buSzPts val="2000"/>
                <a:buFont typeface="Century Gothic"/>
                <a:buChar char="•"/>
              </a:pPr>
              <a:r>
                <a:rPr b="0" i="0" lang="en-US" sz="2000" u="none" cap="none" strike="noStrike">
                  <a:solidFill>
                    <a:schemeClr val="dk1"/>
                  </a:solidFill>
                  <a:latin typeface="Century Gothic"/>
                  <a:ea typeface="Century Gothic"/>
                  <a:cs typeface="Century Gothic"/>
                  <a:sym typeface="Century Gothic"/>
                </a:rPr>
                <a:t>Built on LangChain &amp; LangGraph</a:t>
              </a:r>
              <a:endParaRPr sz="2000">
                <a:solidFill>
                  <a:schemeClr val="dk1"/>
                </a:solidFill>
              </a:endParaRPr>
            </a:p>
            <a:p>
              <a:pPr indent="-190500" lvl="1" marL="171450" marR="0" rtl="0" algn="l">
                <a:lnSpc>
                  <a:spcPct val="90000"/>
                </a:lnSpc>
                <a:spcBef>
                  <a:spcPts val="255"/>
                </a:spcBef>
                <a:spcAft>
                  <a:spcPts val="0"/>
                </a:spcAft>
                <a:buClr>
                  <a:schemeClr val="dk1"/>
                </a:buClr>
                <a:buSzPts val="2000"/>
                <a:buFont typeface="Century Gothic"/>
                <a:buChar char="•"/>
              </a:pPr>
              <a:r>
                <a:rPr b="1" i="0" lang="en-US" sz="2000" u="none" cap="none" strike="noStrike">
                  <a:solidFill>
                    <a:srgbClr val="FF9900"/>
                  </a:solidFill>
                  <a:latin typeface="Century Gothic"/>
                  <a:ea typeface="Century Gothic"/>
                  <a:cs typeface="Century Gothic"/>
                  <a:sym typeface="Century Gothic"/>
                </a:rPr>
                <a:t>LangChain</a:t>
              </a:r>
              <a:r>
                <a:rPr b="0" i="0" lang="en-US" sz="2000" u="none" cap="none" strike="noStrike">
                  <a:solidFill>
                    <a:schemeClr val="dk1"/>
                  </a:solidFill>
                  <a:latin typeface="Century Gothic"/>
                  <a:ea typeface="Century Gothic"/>
                  <a:cs typeface="Century Gothic"/>
                  <a:sym typeface="Century Gothic"/>
                </a:rPr>
                <a:t>: LLM integration, tool execution</a:t>
              </a:r>
              <a:endParaRPr sz="2000">
                <a:solidFill>
                  <a:schemeClr val="dk1"/>
                </a:solidFill>
              </a:endParaRPr>
            </a:p>
            <a:p>
              <a:pPr indent="-190500" lvl="1" marL="171450" marR="0" rtl="0" algn="l">
                <a:lnSpc>
                  <a:spcPct val="90000"/>
                </a:lnSpc>
                <a:spcBef>
                  <a:spcPts val="255"/>
                </a:spcBef>
                <a:spcAft>
                  <a:spcPts val="0"/>
                </a:spcAft>
                <a:buClr>
                  <a:schemeClr val="dk1"/>
                </a:buClr>
                <a:buSzPts val="2000"/>
                <a:buFont typeface="Century Gothic"/>
                <a:buChar char="•"/>
              </a:pPr>
              <a:r>
                <a:rPr b="1" i="0" lang="en-US" sz="2000" u="none" cap="none" strike="noStrike">
                  <a:solidFill>
                    <a:srgbClr val="FF9900"/>
                  </a:solidFill>
                  <a:latin typeface="Century Gothic"/>
                  <a:ea typeface="Century Gothic"/>
                  <a:cs typeface="Century Gothic"/>
                  <a:sym typeface="Century Gothic"/>
                </a:rPr>
                <a:t>LangGraph</a:t>
              </a:r>
              <a:r>
                <a:rPr b="0" i="0" lang="en-US" sz="2000" u="none" cap="none" strike="noStrike">
                  <a:solidFill>
                    <a:schemeClr val="dk1"/>
                  </a:solidFill>
                  <a:latin typeface="Century Gothic"/>
                  <a:ea typeface="Century Gothic"/>
                  <a:cs typeface="Century Gothic"/>
                  <a:sym typeface="Century Gothic"/>
                </a:rPr>
                <a:t>: Advanced orchestration framework for complex </a:t>
              </a:r>
              <a:r>
                <a:rPr lang="en-US" sz="2000">
                  <a:solidFill>
                    <a:schemeClr val="dk1"/>
                  </a:solidFill>
                  <a:latin typeface="Century Gothic"/>
                  <a:ea typeface="Century Gothic"/>
                  <a:cs typeface="Century Gothic"/>
                  <a:sym typeface="Century Gothic"/>
                </a:rPr>
                <a:t>&amp;</a:t>
              </a:r>
              <a:r>
                <a:rPr b="0" i="0" lang="en-US" sz="2000" u="none" cap="none" strike="noStrike">
                  <a:solidFill>
                    <a:schemeClr val="dk1"/>
                  </a:solidFill>
                  <a:latin typeface="Century Gothic"/>
                  <a:ea typeface="Century Gothic"/>
                  <a:cs typeface="Century Gothic"/>
                  <a:sym typeface="Century Gothic"/>
                </a:rPr>
                <a:t> extensible AI agentic systems</a:t>
              </a:r>
              <a:endParaRPr b="0" i="0" sz="2000" u="none" cap="none" strike="noStrike">
                <a:solidFill>
                  <a:schemeClr val="dk1"/>
                </a:solidFill>
                <a:latin typeface="Century Gothic"/>
                <a:ea typeface="Century Gothic"/>
                <a:cs typeface="Century Gothic"/>
                <a:sym typeface="Century Gothic"/>
              </a:endParaRPr>
            </a:p>
            <a:p>
              <a:pPr indent="-190500" lvl="1" marL="171450" marR="0" rtl="0" algn="l">
                <a:lnSpc>
                  <a:spcPct val="90000"/>
                </a:lnSpc>
                <a:spcBef>
                  <a:spcPts val="255"/>
                </a:spcBef>
                <a:spcAft>
                  <a:spcPts val="0"/>
                </a:spcAft>
                <a:buClr>
                  <a:schemeClr val="dk1"/>
                </a:buClr>
                <a:buSzPts val="2000"/>
                <a:buFont typeface="Century Gothic"/>
                <a:buChar char="•"/>
              </a:pPr>
              <a:r>
                <a:rPr b="0" i="0" lang="en-US" sz="2000" u="none" cap="none" strike="noStrike">
                  <a:solidFill>
                    <a:schemeClr val="dk1"/>
                  </a:solidFill>
                  <a:latin typeface="Century Gothic"/>
                  <a:ea typeface="Century Gothic"/>
                  <a:cs typeface="Century Gothic"/>
                  <a:sym typeface="Century Gothic"/>
                </a:rPr>
                <a:t>Chronos integrated manually</a:t>
              </a:r>
              <a:r>
                <a:rPr lang="en-US" sz="2000">
                  <a:solidFill>
                    <a:schemeClr val="dk1"/>
                  </a:solidFill>
                  <a:latin typeface="Century Gothic"/>
                  <a:ea typeface="Century Gothic"/>
                  <a:cs typeface="Century Gothic"/>
                  <a:sym typeface="Century Gothic"/>
                </a:rPr>
                <a:t>,</a:t>
              </a:r>
              <a:r>
                <a:rPr b="0" i="0" lang="en-US" sz="2000" u="none" cap="none" strike="noStrike">
                  <a:solidFill>
                    <a:schemeClr val="dk1"/>
                  </a:solidFill>
                  <a:latin typeface="Century Gothic"/>
                  <a:ea typeface="Century Gothic"/>
                  <a:cs typeface="Century Gothic"/>
                  <a:sym typeface="Century Gothic"/>
                </a:rPr>
                <a:t> not natively supported by LangChain/LangGraph ecosystem</a:t>
              </a:r>
              <a:endParaRPr sz="2000">
                <a:solidFill>
                  <a:schemeClr val="dk1"/>
                </a:solidFill>
              </a:endParaRPr>
            </a:p>
          </p:txBody>
        </p:sp>
        <p:sp>
          <p:nvSpPr>
            <p:cNvPr id="565" name="Google Shape;565;p18"/>
            <p:cNvSpPr/>
            <p:nvPr/>
          </p:nvSpPr>
          <p:spPr>
            <a:xfrm>
              <a:off x="358684" y="3325808"/>
              <a:ext cx="5021700" cy="501900"/>
            </a:xfrm>
            <a:prstGeom prst="roundRect">
              <a:avLst>
                <a:gd fmla="val 16667" name="adj"/>
              </a:avLst>
            </a:prstGeom>
            <a:gradFill>
              <a:gsLst>
                <a:gs pos="0">
                  <a:srgbClr val="D27F52"/>
                </a:gs>
                <a:gs pos="100000">
                  <a:srgbClr val="9F5525"/>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txBox="1"/>
            <p:nvPr/>
          </p:nvSpPr>
          <p:spPr>
            <a:xfrm>
              <a:off x="383182" y="3350306"/>
              <a:ext cx="4972500" cy="452700"/>
            </a:xfrm>
            <a:prstGeom prst="rect">
              <a:avLst/>
            </a:prstGeom>
            <a:noFill/>
            <a:ln>
              <a:noFill/>
            </a:ln>
          </p:spPr>
          <p:txBody>
            <a:bodyPr anchorCtr="0" anchor="ctr" bIns="0" lIns="189800" spcFirstLastPara="1" rIns="189800" wrap="square" tIns="0">
              <a:noAutofit/>
            </a:bodyPr>
            <a:lstStyle/>
            <a:p>
              <a:pPr indent="0" lvl="0" marL="0" marR="0" rtl="0" algn="l">
                <a:lnSpc>
                  <a:spcPct val="90000"/>
                </a:lnSpc>
                <a:spcBef>
                  <a:spcPts val="0"/>
                </a:spcBef>
                <a:spcAft>
                  <a:spcPts val="0"/>
                </a:spcAft>
                <a:buClr>
                  <a:schemeClr val="lt1"/>
                </a:buClr>
                <a:buSzPts val="1700"/>
                <a:buFont typeface="Century Gothic"/>
                <a:buNone/>
              </a:pPr>
              <a:r>
                <a:rPr b="1" lang="en-US" sz="2050">
                  <a:solidFill>
                    <a:schemeClr val="lt1"/>
                  </a:solidFill>
                  <a:latin typeface="Century Gothic"/>
                  <a:ea typeface="Century Gothic"/>
                  <a:cs typeface="Century Gothic"/>
                  <a:sym typeface="Century Gothic"/>
                </a:rPr>
                <a:t>Our Implementation:</a:t>
              </a:r>
              <a:endParaRPr b="1" sz="2050"/>
            </a:p>
          </p:txBody>
        </p:sp>
      </p:grpSp>
      <p:pic>
        <p:nvPicPr>
          <p:cNvPr descr="A black text on a white background&#10;&#10;AI-generated content may be incorrect." id="567" name="Google Shape;567;p18"/>
          <p:cNvPicPr preferRelativeResize="0"/>
          <p:nvPr/>
        </p:nvPicPr>
        <p:blipFill rotWithShape="1">
          <a:blip r:embed="rId4">
            <a:alphaModFix/>
          </a:blip>
          <a:srcRect b="0" l="0" r="0" t="0"/>
          <a:stretch/>
        </p:blipFill>
        <p:spPr>
          <a:xfrm>
            <a:off x="239484" y="5345122"/>
            <a:ext cx="3635829" cy="608688"/>
          </a:xfrm>
          <a:prstGeom prst="rect">
            <a:avLst/>
          </a:prstGeom>
          <a:noFill/>
          <a:ln>
            <a:noFill/>
          </a:ln>
        </p:spPr>
      </p:pic>
      <p:pic>
        <p:nvPicPr>
          <p:cNvPr descr="A black and white logo&#10;&#10;AI-generated content may be incorrect." id="568" name="Google Shape;568;p18"/>
          <p:cNvPicPr preferRelativeResize="0"/>
          <p:nvPr/>
        </p:nvPicPr>
        <p:blipFill rotWithShape="1">
          <a:blip r:embed="rId5">
            <a:alphaModFix/>
          </a:blip>
          <a:srcRect b="0" l="0" r="0" t="0"/>
          <a:stretch/>
        </p:blipFill>
        <p:spPr>
          <a:xfrm>
            <a:off x="218769" y="4070790"/>
            <a:ext cx="3611382" cy="610067"/>
          </a:xfrm>
          <a:prstGeom prst="rect">
            <a:avLst/>
          </a:prstGeom>
          <a:noFill/>
          <a:ln>
            <a:noFill/>
          </a:ln>
        </p:spPr>
      </p:pic>
      <p:sp>
        <p:nvSpPr>
          <p:cNvPr id="569" name="Google Shape;569;p18"/>
          <p:cNvSpPr txBox="1"/>
          <p:nvPr/>
        </p:nvSpPr>
        <p:spPr>
          <a:xfrm>
            <a:off x="1371600" y="4675238"/>
            <a:ext cx="1179871"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800">
                <a:solidFill>
                  <a:schemeClr val="lt1"/>
                </a:solidFill>
                <a:latin typeface="Century Gothic"/>
                <a:ea typeface="Century Gothic"/>
                <a:cs typeface="Century Gothic"/>
                <a:sym typeface="Century Gothic"/>
              </a:rPr>
              <a:t>+</a:t>
            </a:r>
            <a:endParaRPr/>
          </a:p>
        </p:txBody>
      </p:sp>
    </p:spTree>
  </p:cSld>
  <p:clrMapOvr>
    <a:masterClrMapping/>
  </p:clrMapOvr>
  <p:transition spd="med">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3" name="Shape 573"/>
        <p:cNvGrpSpPr/>
        <p:nvPr/>
      </p:nvGrpSpPr>
      <p:grpSpPr>
        <a:xfrm>
          <a:off x="0" y="0"/>
          <a:ext cx="0" cy="0"/>
          <a:chOff x="0" y="0"/>
          <a:chExt cx="0" cy="0"/>
        </a:xfrm>
      </p:grpSpPr>
      <p:sp>
        <p:nvSpPr>
          <p:cNvPr id="574" name="Google Shape;574;p21"/>
          <p:cNvSpPr txBox="1"/>
          <p:nvPr>
            <p:ph type="title"/>
          </p:nvPr>
        </p:nvSpPr>
        <p:spPr>
          <a:xfrm>
            <a:off x="8791948" y="1251856"/>
            <a:ext cx="3369133" cy="3174765"/>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E5E5DA"/>
              </a:buClr>
              <a:buSzPts val="3400"/>
              <a:buFont typeface="Century Gothic"/>
              <a:buNone/>
            </a:pPr>
            <a:r>
              <a:rPr b="1" lang="en-US" u="sng" cap="none">
                <a:solidFill>
                  <a:srgbClr val="E5E5DA"/>
                </a:solidFill>
              </a:rPr>
              <a:t>Example:</a:t>
            </a:r>
            <a:br>
              <a:rPr b="1" lang="en-US" u="sng" cap="none">
                <a:solidFill>
                  <a:srgbClr val="E5E5DA"/>
                </a:solidFill>
              </a:rPr>
            </a:br>
            <a:br>
              <a:rPr b="1" lang="en-US" u="sng" cap="none">
                <a:solidFill>
                  <a:srgbClr val="E5E5DA"/>
                </a:solidFill>
              </a:rPr>
            </a:br>
            <a:r>
              <a:rPr b="1" lang="en-US" u="sng" cap="none">
                <a:solidFill>
                  <a:srgbClr val="E5E5DA"/>
                </a:solidFill>
              </a:rPr>
              <a:t>How to </a:t>
            </a:r>
            <a:endParaRPr b="1" u="sng" cap="none">
              <a:solidFill>
                <a:srgbClr val="E5E5DA"/>
              </a:solidFill>
            </a:endParaRPr>
          </a:p>
          <a:p>
            <a:pPr indent="0" lvl="0" marL="0" rtl="0" algn="ctr">
              <a:spcBef>
                <a:spcPts val="0"/>
              </a:spcBef>
              <a:spcAft>
                <a:spcPts val="0"/>
              </a:spcAft>
              <a:buClr>
                <a:srgbClr val="E5E5DA"/>
              </a:buClr>
              <a:buSzPts val="3400"/>
              <a:buFont typeface="Century Gothic"/>
              <a:buNone/>
            </a:pPr>
            <a:r>
              <a:rPr b="1" lang="en-US" u="sng" cap="none">
                <a:solidFill>
                  <a:srgbClr val="E5E5DA"/>
                </a:solidFill>
              </a:rPr>
              <a:t>Invoke the Workflow?</a:t>
            </a:r>
            <a:endParaRPr/>
          </a:p>
        </p:txBody>
      </p:sp>
      <p:pic>
        <p:nvPicPr>
          <p:cNvPr descr="A screenshot of a computer program&#10;&#10;AI-generated content may be incorrect." id="575" name="Google Shape;575;p21"/>
          <p:cNvPicPr preferRelativeResize="0"/>
          <p:nvPr>
            <p:ph idx="2" type="body"/>
          </p:nvPr>
        </p:nvPicPr>
        <p:blipFill rotWithShape="1">
          <a:blip r:embed="rId4">
            <a:alphaModFix/>
          </a:blip>
          <a:srcRect b="0" l="0" r="0" t="0"/>
          <a:stretch/>
        </p:blipFill>
        <p:spPr>
          <a:xfrm>
            <a:off x="212375" y="605475"/>
            <a:ext cx="9099600" cy="5414400"/>
          </a:xfrm>
          <a:prstGeom prst="roundRect">
            <a:avLst>
              <a:gd fmla="val 3517" name="adj"/>
            </a:avLst>
          </a:prstGeom>
          <a:noFill/>
          <a:ln cap="flat" cmpd="sng" w="38100">
            <a:solidFill>
              <a:srgbClr val="363D46"/>
            </a:solidFill>
            <a:prstDash val="solid"/>
            <a:round/>
            <a:headEnd len="sm" w="sm" type="none"/>
            <a:tailEnd len="sm" w="sm" type="none"/>
          </a:ln>
        </p:spPr>
      </p:pic>
      <p:sp>
        <p:nvSpPr>
          <p:cNvPr id="576" name="Google Shape;576;p21"/>
          <p:cNvSpPr txBox="1"/>
          <p:nvPr>
            <p:ph idx="12" type="sldNum"/>
          </p:nvPr>
        </p:nvSpPr>
        <p:spPr>
          <a:xfrm>
            <a:off x="10514012" y="6217920"/>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
        <p:nvSpPr>
          <p:cNvPr id="581" name="Google Shape;581;g3569b179023_0_0"/>
          <p:cNvSpPr/>
          <p:nvPr/>
        </p:nvSpPr>
        <p:spPr>
          <a:xfrm>
            <a:off x="0" y="-1"/>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2" name="Google Shape;582;g3569b179023_0_0"/>
          <p:cNvSpPr/>
          <p:nvPr/>
        </p:nvSpPr>
        <p:spPr>
          <a:xfrm>
            <a:off x="0" y="0"/>
            <a:ext cx="12192000" cy="1992662"/>
          </a:xfrm>
          <a:custGeom>
            <a:rect b="b" l="l" r="r" t="t"/>
            <a:pathLst>
              <a:path extrusionOk="0" h="2270840" w="1219200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blipFill rotWithShape="1">
            <a:blip r:embed="rId3">
              <a:alphaModFix/>
            </a:blip>
            <a:stretch>
              <a:fillRect b="0" l="0" r="0" t="0"/>
            </a:stretch>
          </a:blipFill>
          <a:ln cap="flat" cmpd="sng" w="44450">
            <a:solidFill>
              <a:schemeClr val="dk2">
                <a:alpha val="64709"/>
              </a:schemeClr>
            </a:solidFill>
            <a:prstDash val="solid"/>
            <a:round/>
            <a:headEnd len="sm" w="sm" type="none"/>
            <a:tailEnd len="sm" w="sm" type="none"/>
          </a:ln>
          <a:effectLst>
            <a:outerShdw blurRad="50800" rotWithShape="0" algn="t" dir="5400000" dist="38100">
              <a:srgbClr val="000000">
                <a:alpha val="4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3" name="Google Shape;583;g3569b179023_0_0"/>
          <p:cNvSpPr txBox="1"/>
          <p:nvPr>
            <p:ph type="title"/>
          </p:nvPr>
        </p:nvSpPr>
        <p:spPr>
          <a:xfrm>
            <a:off x="1141413" y="478972"/>
            <a:ext cx="9906000" cy="11736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400"/>
              <a:buFont typeface="Century Gothic"/>
              <a:buNone/>
            </a:pPr>
            <a:r>
              <a:rPr b="1" lang="en-US" sz="3400" u="sng" cap="none">
                <a:solidFill>
                  <a:srgbClr val="E5E5DA"/>
                </a:solidFill>
              </a:rPr>
              <a:t>WHY Agentic Workflow?</a:t>
            </a:r>
            <a:endParaRPr/>
          </a:p>
        </p:txBody>
      </p:sp>
      <p:sp>
        <p:nvSpPr>
          <p:cNvPr id="584" name="Google Shape;584;g3569b179023_0_0"/>
          <p:cNvSpPr txBox="1"/>
          <p:nvPr>
            <p:ph idx="1" type="body"/>
          </p:nvPr>
        </p:nvSpPr>
        <p:spPr>
          <a:xfrm>
            <a:off x="353775" y="1916450"/>
            <a:ext cx="11579700" cy="4764600"/>
          </a:xfrm>
          <a:prstGeom prst="rect">
            <a:avLst/>
          </a:prstGeom>
          <a:noFill/>
          <a:ln>
            <a:noFill/>
          </a:ln>
        </p:spPr>
        <p:txBody>
          <a:bodyPr anchorCtr="0" anchor="ctr" bIns="45700" lIns="91425" spcFirstLastPara="1" rIns="91425" wrap="square" tIns="45700">
            <a:noAutofit/>
          </a:bodyPr>
          <a:lstStyle/>
          <a:p>
            <a:pPr indent="-317500" lvl="0" marL="285750" rtl="0" algn="l">
              <a:lnSpc>
                <a:spcPct val="90000"/>
              </a:lnSpc>
              <a:spcBef>
                <a:spcPts val="980"/>
              </a:spcBef>
              <a:spcAft>
                <a:spcPts val="0"/>
              </a:spcAft>
              <a:buSzPts val="2300"/>
              <a:buChar char="•"/>
            </a:pPr>
            <a:r>
              <a:rPr b="1" lang="en-US" sz="2300" cap="none">
                <a:solidFill>
                  <a:srgbClr val="FFFF00"/>
                </a:solidFill>
              </a:rPr>
              <a:t>Chronos does not support natural language</a:t>
            </a:r>
            <a:r>
              <a:rPr lang="en-US" sz="2300" cap="none">
                <a:solidFill>
                  <a:srgbClr val="FFFF00"/>
                </a:solidFill>
              </a:rPr>
              <a:t> </a:t>
            </a:r>
            <a:r>
              <a:rPr lang="en-US" sz="2300" cap="none"/>
              <a:t>input / prompt interaction.</a:t>
            </a:r>
            <a:endParaRPr sz="2300"/>
          </a:p>
          <a:p>
            <a:pPr indent="-311150" lvl="0" marL="285750" rtl="0" algn="l">
              <a:lnSpc>
                <a:spcPct val="90000"/>
              </a:lnSpc>
              <a:spcBef>
                <a:spcPts val="980"/>
              </a:spcBef>
              <a:spcAft>
                <a:spcPts val="0"/>
              </a:spcAft>
              <a:buSzPts val="2300"/>
              <a:buChar char="•"/>
            </a:pPr>
            <a:r>
              <a:rPr b="1" lang="en-US" sz="2300" cap="none">
                <a:solidFill>
                  <a:srgbClr val="FFFF00"/>
                </a:solidFill>
              </a:rPr>
              <a:t>Different models suited for different tasks</a:t>
            </a:r>
            <a:endParaRPr sz="2300"/>
          </a:p>
          <a:p>
            <a:pPr indent="-311150" lvl="1" marL="742950" rtl="0" algn="l">
              <a:lnSpc>
                <a:spcPct val="90000"/>
              </a:lnSpc>
              <a:spcBef>
                <a:spcPts val="980"/>
              </a:spcBef>
              <a:spcAft>
                <a:spcPts val="0"/>
              </a:spcAft>
              <a:buSzPts val="2300"/>
              <a:buFont typeface="Noto Sans Symbols"/>
              <a:buChar char="❖"/>
            </a:pPr>
            <a:r>
              <a:rPr b="1" lang="en-US" sz="2300" cap="none">
                <a:solidFill>
                  <a:srgbClr val="00B0F0"/>
                </a:solidFill>
              </a:rPr>
              <a:t>Chronos</a:t>
            </a:r>
            <a:r>
              <a:rPr lang="en-US" sz="2300" cap="none"/>
              <a:t>: best for time series forecasting</a:t>
            </a:r>
            <a:endParaRPr sz="2300"/>
          </a:p>
          <a:p>
            <a:pPr indent="-311150" lvl="1" marL="742950" rtl="0" algn="l">
              <a:lnSpc>
                <a:spcPct val="90000"/>
              </a:lnSpc>
              <a:spcBef>
                <a:spcPts val="980"/>
              </a:spcBef>
              <a:spcAft>
                <a:spcPts val="0"/>
              </a:spcAft>
              <a:buSzPts val="2300"/>
              <a:buFont typeface="Noto Sans Symbols"/>
              <a:buChar char="❖"/>
            </a:pPr>
            <a:r>
              <a:rPr b="1" lang="en-US" sz="2300" cap="none">
                <a:solidFill>
                  <a:srgbClr val="00B0F0"/>
                </a:solidFill>
              </a:rPr>
              <a:t>LangChain Pandas Agent</a:t>
            </a:r>
            <a:r>
              <a:rPr lang="en-US" sz="2300" cap="none"/>
              <a:t>: fast &amp; effective in general time series analysis</a:t>
            </a:r>
            <a:endParaRPr sz="2300"/>
          </a:p>
          <a:p>
            <a:pPr indent="-311150" lvl="1" marL="742950" rtl="0" algn="l">
              <a:lnSpc>
                <a:spcPct val="90000"/>
              </a:lnSpc>
              <a:spcBef>
                <a:spcPts val="980"/>
              </a:spcBef>
              <a:spcAft>
                <a:spcPts val="0"/>
              </a:spcAft>
              <a:buSzPts val="2300"/>
              <a:buFont typeface="Noto Sans Symbols"/>
              <a:buChar char="❖"/>
            </a:pPr>
            <a:r>
              <a:rPr b="1" lang="en-US" sz="2300" cap="none">
                <a:solidFill>
                  <a:srgbClr val="00B0F0"/>
                </a:solidFill>
              </a:rPr>
              <a:t>GPT o3-mini / DeepSeek</a:t>
            </a:r>
            <a:r>
              <a:rPr lang="en-US" sz="2300" cap="none"/>
              <a:t>: strong at text analysis and numerical reasoning</a:t>
            </a:r>
            <a:endParaRPr sz="2300"/>
          </a:p>
          <a:p>
            <a:pPr indent="-311150" lvl="0" marL="285750" rtl="0" algn="l">
              <a:lnSpc>
                <a:spcPct val="115000"/>
              </a:lnSpc>
              <a:spcBef>
                <a:spcPts val="980"/>
              </a:spcBef>
              <a:spcAft>
                <a:spcPts val="0"/>
              </a:spcAft>
              <a:buSzPts val="2300"/>
              <a:buChar char="•"/>
            </a:pPr>
            <a:r>
              <a:rPr lang="en-US" sz="2300" cap="none"/>
              <a:t>Need for a </a:t>
            </a:r>
            <a:r>
              <a:rPr b="1" lang="en-US" sz="2300" cap="none">
                <a:solidFill>
                  <a:srgbClr val="FFC000"/>
                </a:solidFill>
              </a:rPr>
              <a:t>unified interface</a:t>
            </a:r>
            <a:r>
              <a:rPr lang="en-US" sz="2300" cap="none">
                <a:solidFill>
                  <a:srgbClr val="FFC000"/>
                </a:solidFill>
              </a:rPr>
              <a:t> </a:t>
            </a:r>
            <a:r>
              <a:rPr lang="en-US" sz="2300" cap="none"/>
              <a:t>to manage task execution and model routing.</a:t>
            </a:r>
            <a:endParaRPr sz="2300" cap="none"/>
          </a:p>
          <a:p>
            <a:pPr indent="-317500" lvl="0" marL="285750" rtl="0" algn="l">
              <a:lnSpc>
                <a:spcPct val="115000"/>
              </a:lnSpc>
              <a:spcBef>
                <a:spcPts val="0"/>
              </a:spcBef>
              <a:spcAft>
                <a:spcPts val="0"/>
              </a:spcAft>
              <a:buSzPts val="2300"/>
              <a:buChar char="•"/>
            </a:pPr>
            <a:r>
              <a:rPr lang="en-US" sz="2300" cap="none"/>
              <a:t>Follow the high-level goal to </a:t>
            </a:r>
            <a:r>
              <a:rPr b="1" lang="en-US" sz="2300" cap="none">
                <a:solidFill>
                  <a:srgbClr val="FFFF00"/>
                </a:solidFill>
              </a:rPr>
              <a:t>minimize manual effort &amp; reduce coding</a:t>
            </a:r>
            <a:endParaRPr sz="2300" cap="none"/>
          </a:p>
          <a:p>
            <a:pPr indent="-311150" lvl="0" marL="285750" rtl="0" algn="l">
              <a:lnSpc>
                <a:spcPct val="90000"/>
              </a:lnSpc>
              <a:spcBef>
                <a:spcPts val="980"/>
              </a:spcBef>
              <a:spcAft>
                <a:spcPts val="0"/>
              </a:spcAft>
              <a:buSzPts val="2300"/>
              <a:buChar char="•"/>
            </a:pPr>
            <a:r>
              <a:rPr b="1" i="1" lang="en-US" sz="2300" u="sng" cap="none">
                <a:solidFill>
                  <a:srgbClr val="FFC000"/>
                </a:solidFill>
              </a:rPr>
              <a:t>Goal: enable natural language prompts to trigger correct models and tasks automatically.</a:t>
            </a:r>
            <a:endParaRPr b="1" sz="2300"/>
          </a:p>
        </p:txBody>
      </p:sp>
      <p:sp>
        <p:nvSpPr>
          <p:cNvPr id="585" name="Google Shape;585;g3569b179023_0_0"/>
          <p:cNvSpPr txBox="1"/>
          <p:nvPr>
            <p:ph idx="12" type="sldNum"/>
          </p:nvPr>
        </p:nvSpPr>
        <p:spPr>
          <a:xfrm>
            <a:off x="10971212" y="5959475"/>
            <a:ext cx="5511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4"/>
          <p:cNvSpPr txBox="1"/>
          <p:nvPr>
            <p:ph type="title"/>
          </p:nvPr>
        </p:nvSpPr>
        <p:spPr>
          <a:xfrm>
            <a:off x="8370934" y="2394857"/>
            <a:ext cx="3369133" cy="1894114"/>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E5E5DA"/>
              </a:buClr>
              <a:buSzPts val="3400"/>
              <a:buFont typeface="Century Gothic"/>
              <a:buNone/>
            </a:pPr>
            <a:r>
              <a:rPr b="1" lang="en-US" sz="3400" u="sng" cap="none">
                <a:solidFill>
                  <a:srgbClr val="E5E5DA"/>
                </a:solidFill>
              </a:rPr>
              <a:t>Existing Work and Background</a:t>
            </a:r>
            <a:endParaRPr/>
          </a:p>
        </p:txBody>
      </p:sp>
      <p:pic>
        <p:nvPicPr>
          <p:cNvPr descr="A diagram of a system&#10;&#10;AI-generated content may be incorrect." id="201" name="Google Shape;201;p4"/>
          <p:cNvPicPr preferRelativeResize="0"/>
          <p:nvPr/>
        </p:nvPicPr>
        <p:blipFill rotWithShape="1">
          <a:blip r:embed="rId4">
            <a:alphaModFix/>
          </a:blip>
          <a:srcRect b="0" l="0" r="0" t="0"/>
          <a:stretch/>
        </p:blipFill>
        <p:spPr>
          <a:xfrm>
            <a:off x="201487" y="171842"/>
            <a:ext cx="8094300" cy="5565000"/>
          </a:xfrm>
          <a:prstGeom prst="roundRect">
            <a:avLst>
              <a:gd fmla="val 3517" name="adj"/>
            </a:avLst>
          </a:prstGeom>
          <a:noFill/>
          <a:ln cap="flat" cmpd="sng" w="38100">
            <a:solidFill>
              <a:srgbClr val="363D46"/>
            </a:solidFill>
            <a:prstDash val="solid"/>
            <a:round/>
            <a:headEnd len="sm" w="sm" type="none"/>
            <a:tailEnd len="sm" w="sm" type="none"/>
          </a:ln>
        </p:spPr>
      </p:pic>
      <p:sp>
        <p:nvSpPr>
          <p:cNvPr id="202" name="Google Shape;202;p4"/>
          <p:cNvSpPr txBox="1"/>
          <p:nvPr>
            <p:ph idx="12" type="sldNum"/>
          </p:nvPr>
        </p:nvSpPr>
        <p:spPr>
          <a:xfrm>
            <a:off x="10514012" y="6217920"/>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p4"/>
          <p:cNvSpPr txBox="1"/>
          <p:nvPr/>
        </p:nvSpPr>
        <p:spPr>
          <a:xfrm>
            <a:off x="201475" y="5839250"/>
            <a:ext cx="10312500" cy="7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spcBef>
                <a:spcPts val="0"/>
              </a:spcBef>
              <a:spcAft>
                <a:spcPts val="0"/>
              </a:spcAft>
              <a:buNone/>
            </a:pPr>
            <a:r>
              <a:rPr lang="en-US" sz="1800">
                <a:solidFill>
                  <a:schemeClr val="lt1"/>
                </a:solidFill>
              </a:rPr>
              <a:t>Cite from: ‘</a:t>
            </a:r>
            <a:r>
              <a:rPr i="1" lang="en-US" sz="1800" u="sng">
                <a:solidFill>
                  <a:schemeClr val="hlink"/>
                </a:solidFill>
                <a:hlinkClick r:id="rId5"/>
              </a:rPr>
              <a:t>Position Paper:  What Can Large Language Models Tell Us about Time Series Analysis</a:t>
            </a:r>
            <a:r>
              <a:rPr i="1" lang="en-US" sz="1800" u="sng">
                <a:solidFill>
                  <a:schemeClr val="lt1"/>
                </a:solidFill>
              </a:rPr>
              <a:t>’</a:t>
            </a:r>
            <a:endParaRPr i="1" sz="1800" u="sng">
              <a:solidFill>
                <a:schemeClr val="lt1"/>
              </a:solidFill>
            </a:endParaRPr>
          </a:p>
          <a:p>
            <a:pPr indent="0" lvl="0" marL="0" rtl="0" algn="l">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spcBef>
                <a:spcPts val="0"/>
              </a:spcBef>
              <a:spcAft>
                <a:spcPts val="0"/>
              </a:spcAft>
              <a:buNone/>
            </a:pPr>
            <a:r>
              <a:t/>
            </a:r>
            <a:endParaRPr sz="2000">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5"/>
          <p:cNvSpPr txBox="1"/>
          <p:nvPr>
            <p:ph type="title"/>
          </p:nvPr>
        </p:nvSpPr>
        <p:spPr>
          <a:xfrm>
            <a:off x="135925" y="1430179"/>
            <a:ext cx="3793524" cy="367590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400"/>
              <a:buFont typeface="Century Gothic"/>
              <a:buNone/>
            </a:pPr>
            <a:r>
              <a:rPr b="1" lang="en-US" sz="3400" u="sng" cap="none">
                <a:solidFill>
                  <a:srgbClr val="E5E5DA"/>
                </a:solidFill>
              </a:rPr>
              <a:t>Literature Review </a:t>
            </a:r>
            <a:br>
              <a:rPr b="1" lang="en-US" sz="3400" u="sng" cap="none">
                <a:solidFill>
                  <a:srgbClr val="E5E5DA"/>
                </a:solidFill>
              </a:rPr>
            </a:br>
            <a:r>
              <a:rPr b="1" lang="en-US" sz="3400" u="sng" cap="none">
                <a:solidFill>
                  <a:srgbClr val="E5E5DA"/>
                </a:solidFill>
              </a:rPr>
              <a:t>on </a:t>
            </a:r>
            <a:br>
              <a:rPr b="1" lang="en-US" sz="3400" u="sng" cap="none">
                <a:solidFill>
                  <a:srgbClr val="E5E5DA"/>
                </a:solidFill>
              </a:rPr>
            </a:br>
            <a:r>
              <a:rPr b="1" lang="en-US" sz="3400" u="sng" cap="none">
                <a:solidFill>
                  <a:srgbClr val="E5E5DA"/>
                </a:solidFill>
              </a:rPr>
              <a:t>LLM For Time Series</a:t>
            </a:r>
            <a:endParaRPr b="1" sz="3400" cap="none">
              <a:solidFill>
                <a:srgbClr val="E5E5DA"/>
              </a:solidFill>
            </a:endParaRPr>
          </a:p>
        </p:txBody>
      </p:sp>
      <p:sp>
        <p:nvSpPr>
          <p:cNvPr id="209" name="Google Shape;209;p5"/>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10" name="Google Shape;210;p5"/>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11" name="Google Shape;211;p5"/>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2" name="Google Shape;212;p5"/>
          <p:cNvSpPr txBox="1"/>
          <p:nvPr>
            <p:ph idx="12" type="sldNum"/>
          </p:nvPr>
        </p:nvSpPr>
        <p:spPr>
          <a:xfrm>
            <a:off x="10895012" y="6035675"/>
            <a:ext cx="5511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213" name="Google Shape;213;p5"/>
          <p:cNvGrpSpPr/>
          <p:nvPr/>
        </p:nvGrpSpPr>
        <p:grpSpPr>
          <a:xfrm>
            <a:off x="4452250" y="479925"/>
            <a:ext cx="6749143" cy="5403238"/>
            <a:chOff x="0" y="948"/>
            <a:chExt cx="6749143" cy="5647787"/>
          </a:xfrm>
        </p:grpSpPr>
        <p:cxnSp>
          <p:nvCxnSpPr>
            <p:cNvPr id="214" name="Google Shape;214;p5"/>
            <p:cNvCxnSpPr/>
            <p:nvPr/>
          </p:nvCxnSpPr>
          <p:spPr>
            <a:xfrm>
              <a:off x="0" y="948"/>
              <a:ext cx="6749143" cy="0"/>
            </a:xfrm>
            <a:prstGeom prst="straightConnector1">
              <a:avLst/>
            </a:prstGeom>
            <a:gradFill>
              <a:gsLst>
                <a:gs pos="0">
                  <a:srgbClr val="C8C8B2"/>
                </a:gs>
                <a:gs pos="100000">
                  <a:srgbClr val="99997A"/>
                </a:gs>
              </a:gsLst>
              <a:lin ang="5400000" scaled="0"/>
            </a:gradFill>
            <a:ln cap="rnd" cmpd="sng" w="9525">
              <a:solidFill>
                <a:schemeClr val="accent2"/>
              </a:solidFill>
              <a:prstDash val="solid"/>
              <a:round/>
              <a:headEnd len="sm" w="sm" type="none"/>
              <a:tailEnd len="sm" w="sm" type="none"/>
            </a:ln>
          </p:spPr>
        </p:cxnSp>
        <p:sp>
          <p:nvSpPr>
            <p:cNvPr id="215" name="Google Shape;215;p5"/>
            <p:cNvSpPr/>
            <p:nvPr/>
          </p:nvSpPr>
          <p:spPr>
            <a:xfrm>
              <a:off x="0" y="948"/>
              <a:ext cx="6749143" cy="7873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txBox="1"/>
            <p:nvPr/>
          </p:nvSpPr>
          <p:spPr>
            <a:xfrm>
              <a:off x="0" y="948"/>
              <a:ext cx="6749143" cy="787317"/>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entury Gothic"/>
                <a:buNone/>
              </a:pPr>
              <a:r>
                <a:rPr lang="en-US" sz="2000">
                  <a:solidFill>
                    <a:schemeClr val="lt1"/>
                  </a:solidFill>
                  <a:latin typeface="Century Gothic"/>
                  <a:ea typeface="Century Gothic"/>
                  <a:cs typeface="Century Gothic"/>
                  <a:sym typeface="Century Gothic"/>
                </a:rPr>
                <a:t>- </a:t>
              </a:r>
              <a:r>
                <a:rPr lang="en-US" sz="2000">
                  <a:solidFill>
                    <a:srgbClr val="00B0F0"/>
                  </a:solidFill>
                  <a:latin typeface="Century Gothic"/>
                  <a:ea typeface="Century Gothic"/>
                  <a:cs typeface="Century Gothic"/>
                  <a:sym typeface="Century Gothic"/>
                </a:rPr>
                <a:t>LLMTIME</a:t>
              </a:r>
              <a:r>
                <a:rPr lang="en-US" sz="2000">
                  <a:solidFill>
                    <a:schemeClr val="lt1"/>
                  </a:solidFill>
                  <a:latin typeface="Century Gothic"/>
                  <a:ea typeface="Century Gothic"/>
                  <a:cs typeface="Century Gothic"/>
                  <a:sym typeface="Century Gothic"/>
                </a:rPr>
                <a:t>: </a:t>
              </a:r>
              <a:r>
                <a:rPr lang="en-US" sz="2000" cap="none">
                  <a:solidFill>
                    <a:srgbClr val="FFFF00"/>
                  </a:solidFill>
                  <a:latin typeface="Century Gothic"/>
                  <a:ea typeface="Century Gothic"/>
                  <a:cs typeface="Century Gothic"/>
                  <a:sym typeface="Century Gothic"/>
                </a:rPr>
                <a:t>Tokenize time series as text </a:t>
              </a:r>
              <a:r>
                <a:rPr lang="en-US" sz="2000" cap="none">
                  <a:solidFill>
                    <a:schemeClr val="lt1"/>
                  </a:solidFill>
                  <a:latin typeface="Century Gothic"/>
                  <a:ea typeface="Century Gothic"/>
                  <a:cs typeface="Century Gothic"/>
                  <a:sym typeface="Century Gothic"/>
                </a:rPr>
                <a:t>for zero-shot forecasting</a:t>
              </a:r>
              <a:r>
                <a:rPr lang="en-US" sz="2000">
                  <a:solidFill>
                    <a:schemeClr val="lt1"/>
                  </a:solidFill>
                  <a:latin typeface="Century Gothic"/>
                  <a:ea typeface="Century Gothic"/>
                  <a:cs typeface="Century Gothic"/>
                  <a:sym typeface="Century Gothic"/>
                </a:rPr>
                <a:t> (</a:t>
              </a:r>
              <a:r>
                <a:rPr lang="en-US" sz="2000" u="sng">
                  <a:solidFill>
                    <a:srgbClr val="00FF00"/>
                  </a:solidFill>
                  <a:latin typeface="Century Gothic"/>
                  <a:ea typeface="Century Gothic"/>
                  <a:cs typeface="Century Gothic"/>
                  <a:sym typeface="Century Gothic"/>
                </a:rPr>
                <a:t>used by last semester’s team</a:t>
              </a:r>
              <a:r>
                <a:rPr lang="en-US" sz="2000">
                  <a:solidFill>
                    <a:schemeClr val="lt1"/>
                  </a:solidFill>
                  <a:latin typeface="Century Gothic"/>
                  <a:ea typeface="Century Gothic"/>
                  <a:cs typeface="Century Gothic"/>
                  <a:sym typeface="Century Gothic"/>
                </a:rPr>
                <a:t>)</a:t>
              </a:r>
              <a:endParaRPr sz="2000"/>
            </a:p>
          </p:txBody>
        </p:sp>
        <p:cxnSp>
          <p:nvCxnSpPr>
            <p:cNvPr id="217" name="Google Shape;217;p5"/>
            <p:cNvCxnSpPr/>
            <p:nvPr/>
          </p:nvCxnSpPr>
          <p:spPr>
            <a:xfrm>
              <a:off x="0" y="788266"/>
              <a:ext cx="6749143" cy="0"/>
            </a:xfrm>
            <a:prstGeom prst="straightConnector1">
              <a:avLst/>
            </a:prstGeom>
            <a:gradFill>
              <a:gsLst>
                <a:gs pos="0">
                  <a:srgbClr val="CDCBAA"/>
                </a:gs>
                <a:gs pos="100000">
                  <a:srgbClr val="A09E70"/>
                </a:gs>
              </a:gsLst>
              <a:lin ang="5400000" scaled="0"/>
            </a:gradFill>
            <a:ln cap="rnd" cmpd="sng" w="9525">
              <a:solidFill>
                <a:srgbClr val="C5C39C"/>
              </a:solidFill>
              <a:prstDash val="solid"/>
              <a:round/>
              <a:headEnd len="sm" w="sm" type="none"/>
              <a:tailEnd len="sm" w="sm" type="none"/>
            </a:ln>
          </p:spPr>
        </p:cxnSp>
        <p:sp>
          <p:nvSpPr>
            <p:cNvPr id="218" name="Google Shape;218;p5"/>
            <p:cNvSpPr/>
            <p:nvPr/>
          </p:nvSpPr>
          <p:spPr>
            <a:xfrm>
              <a:off x="0" y="788266"/>
              <a:ext cx="6749143" cy="91785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txBox="1"/>
            <p:nvPr/>
          </p:nvSpPr>
          <p:spPr>
            <a:xfrm>
              <a:off x="0" y="788266"/>
              <a:ext cx="6749143" cy="917851"/>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entury Gothic"/>
                <a:buNone/>
              </a:pPr>
              <a:r>
                <a:rPr lang="en-US" sz="2000">
                  <a:solidFill>
                    <a:schemeClr val="lt1"/>
                  </a:solidFill>
                  <a:latin typeface="Century Gothic"/>
                  <a:ea typeface="Century Gothic"/>
                  <a:cs typeface="Century Gothic"/>
                  <a:sym typeface="Century Gothic"/>
                </a:rPr>
                <a:t>- </a:t>
              </a:r>
              <a:r>
                <a:rPr lang="en-US" sz="2000">
                  <a:solidFill>
                    <a:srgbClr val="00B0F0"/>
                  </a:solidFill>
                  <a:latin typeface="Century Gothic"/>
                  <a:ea typeface="Century Gothic"/>
                  <a:cs typeface="Century Gothic"/>
                  <a:sym typeface="Century Gothic"/>
                </a:rPr>
                <a:t>TIME-LLM</a:t>
              </a:r>
              <a:r>
                <a:rPr lang="en-US" sz="2000">
                  <a:solidFill>
                    <a:schemeClr val="lt1"/>
                  </a:solidFill>
                  <a:latin typeface="Century Gothic"/>
                  <a:ea typeface="Century Gothic"/>
                  <a:cs typeface="Century Gothic"/>
                  <a:sym typeface="Century Gothic"/>
                </a:rPr>
                <a:t>: </a:t>
              </a:r>
              <a:r>
                <a:rPr lang="en-US" sz="2000" cap="none">
                  <a:solidFill>
                    <a:schemeClr val="lt1"/>
                  </a:solidFill>
                  <a:latin typeface="Century Gothic"/>
                  <a:ea typeface="Century Gothic"/>
                  <a:cs typeface="Century Gothic"/>
                  <a:sym typeface="Century Gothic"/>
                </a:rPr>
                <a:t>Use </a:t>
              </a:r>
              <a:r>
                <a:rPr lang="en-US" sz="2000" cap="none">
                  <a:solidFill>
                    <a:srgbClr val="FFFF00"/>
                  </a:solidFill>
                  <a:latin typeface="Century Gothic"/>
                  <a:ea typeface="Century Gothic"/>
                  <a:cs typeface="Century Gothic"/>
                  <a:sym typeface="Century Gothic"/>
                </a:rPr>
                <a:t>reprogramming &amp; prompt-as-prefix (pap) </a:t>
              </a:r>
              <a:r>
                <a:rPr lang="en-US" sz="2000" cap="none">
                  <a:solidFill>
                    <a:schemeClr val="lt1"/>
                  </a:solidFill>
                  <a:latin typeface="Century Gothic"/>
                  <a:ea typeface="Century Gothic"/>
                  <a:cs typeface="Century Gothic"/>
                  <a:sym typeface="Century Gothic"/>
                </a:rPr>
                <a:t>to align time series with frozen LLMs</a:t>
              </a:r>
              <a:endParaRPr sz="2000">
                <a:solidFill>
                  <a:schemeClr val="lt1"/>
                </a:solidFill>
                <a:latin typeface="Century Gothic"/>
                <a:ea typeface="Century Gothic"/>
                <a:cs typeface="Century Gothic"/>
                <a:sym typeface="Century Gothic"/>
              </a:endParaRPr>
            </a:p>
          </p:txBody>
        </p:sp>
        <p:cxnSp>
          <p:nvCxnSpPr>
            <p:cNvPr id="220" name="Google Shape;220;p5"/>
            <p:cNvCxnSpPr/>
            <p:nvPr/>
          </p:nvCxnSpPr>
          <p:spPr>
            <a:xfrm>
              <a:off x="0" y="1591297"/>
              <a:ext cx="6749143" cy="0"/>
            </a:xfrm>
            <a:prstGeom prst="straightConnector1">
              <a:avLst/>
            </a:prstGeom>
            <a:gradFill>
              <a:gsLst>
                <a:gs pos="0">
                  <a:srgbClr val="D2CFA3"/>
                </a:gs>
                <a:gs pos="100000">
                  <a:srgbClr val="A9A466"/>
                </a:gs>
              </a:gsLst>
              <a:lin ang="5400000" scaled="0"/>
            </a:gradFill>
            <a:ln cap="rnd" cmpd="sng" w="9525">
              <a:solidFill>
                <a:srgbClr val="CCC894"/>
              </a:solidFill>
              <a:prstDash val="solid"/>
              <a:round/>
              <a:headEnd len="sm" w="sm" type="none"/>
              <a:tailEnd len="sm" w="sm" type="none"/>
            </a:ln>
          </p:spPr>
        </p:cxnSp>
        <p:sp>
          <p:nvSpPr>
            <p:cNvPr id="221" name="Google Shape;221;p5"/>
            <p:cNvSpPr/>
            <p:nvPr/>
          </p:nvSpPr>
          <p:spPr>
            <a:xfrm>
              <a:off x="0" y="1706117"/>
              <a:ext cx="6749143" cy="12510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txBox="1"/>
            <p:nvPr/>
          </p:nvSpPr>
          <p:spPr>
            <a:xfrm>
              <a:off x="0" y="1706117"/>
              <a:ext cx="6749143" cy="1251041"/>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entury Gothic"/>
                <a:buNone/>
              </a:pPr>
              <a:r>
                <a:rPr lang="en-US" sz="2000">
                  <a:solidFill>
                    <a:schemeClr val="lt1"/>
                  </a:solidFill>
                  <a:latin typeface="Century Gothic"/>
                  <a:ea typeface="Century Gothic"/>
                  <a:cs typeface="Century Gothic"/>
                  <a:sym typeface="Century Gothic"/>
                </a:rPr>
                <a:t>- </a:t>
              </a:r>
              <a:r>
                <a:rPr lang="en-US" sz="2000">
                  <a:solidFill>
                    <a:srgbClr val="00B0F0"/>
                  </a:solidFill>
                  <a:latin typeface="Century Gothic"/>
                  <a:ea typeface="Century Gothic"/>
                  <a:cs typeface="Century Gothic"/>
                  <a:sym typeface="Century Gothic"/>
                </a:rPr>
                <a:t>TIME-MoE</a:t>
              </a:r>
              <a:r>
                <a:rPr lang="en-US" sz="2000">
                  <a:solidFill>
                    <a:schemeClr val="lt1"/>
                  </a:solidFill>
                  <a:latin typeface="Century Gothic"/>
                  <a:ea typeface="Century Gothic"/>
                  <a:cs typeface="Century Gothic"/>
                  <a:sym typeface="Century Gothic"/>
                </a:rPr>
                <a:t>: </a:t>
              </a:r>
              <a:r>
                <a:rPr lang="en-US" sz="2000" cap="none">
                  <a:solidFill>
                    <a:schemeClr val="lt1"/>
                  </a:solidFill>
                  <a:latin typeface="Century Gothic"/>
                  <a:ea typeface="Century Gothic"/>
                  <a:cs typeface="Century Gothic"/>
                  <a:sym typeface="Century Gothic"/>
                </a:rPr>
                <a:t>Biggest TS foundation model w/ </a:t>
              </a:r>
              <a:r>
                <a:rPr lang="en-US" sz="2000" cap="none">
                  <a:solidFill>
                    <a:srgbClr val="FFFF00"/>
                  </a:solidFill>
                  <a:latin typeface="Century Gothic"/>
                  <a:ea typeface="Century Gothic"/>
                  <a:cs typeface="Century Gothic"/>
                  <a:sym typeface="Century Gothic"/>
                </a:rPr>
                <a:t>MOE</a:t>
              </a:r>
              <a:r>
                <a:rPr lang="en-US" sz="2000" cap="none">
                  <a:solidFill>
                    <a:schemeClr val="lt1"/>
                  </a:solidFill>
                  <a:latin typeface="Century Gothic"/>
                  <a:ea typeface="Century Gothic"/>
                  <a:cs typeface="Century Gothic"/>
                  <a:sym typeface="Century Gothic"/>
                </a:rPr>
                <a:t>, computationally efficient, forecasting with any length, achieves SOTA in many tasks</a:t>
              </a:r>
              <a:endParaRPr sz="2000">
                <a:solidFill>
                  <a:schemeClr val="lt1"/>
                </a:solidFill>
                <a:latin typeface="Century Gothic"/>
                <a:ea typeface="Century Gothic"/>
                <a:cs typeface="Century Gothic"/>
                <a:sym typeface="Century Gothic"/>
              </a:endParaRPr>
            </a:p>
          </p:txBody>
        </p:sp>
        <p:cxnSp>
          <p:nvCxnSpPr>
            <p:cNvPr id="223" name="Google Shape;223;p5"/>
            <p:cNvCxnSpPr/>
            <p:nvPr/>
          </p:nvCxnSpPr>
          <p:spPr>
            <a:xfrm>
              <a:off x="0" y="2957158"/>
              <a:ext cx="6749143" cy="0"/>
            </a:xfrm>
            <a:prstGeom prst="straightConnector1">
              <a:avLst/>
            </a:prstGeom>
            <a:gradFill>
              <a:gsLst>
                <a:gs pos="0">
                  <a:srgbClr val="D9D29C"/>
                </a:gs>
                <a:gs pos="100000">
                  <a:srgbClr val="B2A95C"/>
                </a:gs>
              </a:gsLst>
              <a:lin ang="5400000" scaled="0"/>
            </a:gradFill>
            <a:ln cap="rnd" cmpd="sng" w="9525">
              <a:solidFill>
                <a:srgbClr val="D4CC8B"/>
              </a:solidFill>
              <a:prstDash val="solid"/>
              <a:round/>
              <a:headEnd len="sm" w="sm" type="none"/>
              <a:tailEnd len="sm" w="sm" type="none"/>
            </a:ln>
          </p:spPr>
        </p:cxnSp>
        <p:sp>
          <p:nvSpPr>
            <p:cNvPr id="224" name="Google Shape;224;p5"/>
            <p:cNvSpPr/>
            <p:nvPr/>
          </p:nvSpPr>
          <p:spPr>
            <a:xfrm>
              <a:off x="0" y="2957158"/>
              <a:ext cx="6742552" cy="174258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txBox="1"/>
            <p:nvPr/>
          </p:nvSpPr>
          <p:spPr>
            <a:xfrm>
              <a:off x="0" y="2957053"/>
              <a:ext cx="6742500" cy="1742700"/>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entury Gothic"/>
                <a:buNone/>
              </a:pPr>
              <a:r>
                <a:rPr lang="en-US" sz="2000">
                  <a:solidFill>
                    <a:schemeClr val="lt1"/>
                  </a:solidFill>
                  <a:latin typeface="Century Gothic"/>
                  <a:ea typeface="Century Gothic"/>
                  <a:cs typeface="Century Gothic"/>
                  <a:sym typeface="Century Gothic"/>
                </a:rPr>
                <a:t>- </a:t>
              </a:r>
              <a:r>
                <a:rPr lang="en-US" sz="2000">
                  <a:solidFill>
                    <a:srgbClr val="00B0F0"/>
                  </a:solidFill>
                  <a:latin typeface="Century Gothic"/>
                  <a:ea typeface="Century Gothic"/>
                  <a:cs typeface="Century Gothic"/>
                  <a:sym typeface="Century Gothic"/>
                </a:rPr>
                <a:t>CHRONOS</a:t>
              </a:r>
              <a:r>
                <a:rPr lang="en-US" sz="2000">
                  <a:solidFill>
                    <a:schemeClr val="lt1"/>
                  </a:solidFill>
                  <a:latin typeface="Century Gothic"/>
                  <a:ea typeface="Century Gothic"/>
                  <a:cs typeface="Century Gothic"/>
                  <a:sym typeface="Century Gothic"/>
                </a:rPr>
                <a:t>: </a:t>
              </a:r>
              <a:r>
                <a:rPr lang="en-US" sz="2000" cap="none">
                  <a:solidFill>
                    <a:schemeClr val="lt1"/>
                  </a:solidFill>
                  <a:latin typeface="Century Gothic"/>
                  <a:ea typeface="Century Gothic"/>
                  <a:cs typeface="Century Gothic"/>
                  <a:sym typeface="Century Gothic"/>
                </a:rPr>
                <a:t>Amazon’s TS foundation model, </a:t>
              </a:r>
              <a:r>
                <a:rPr lang="en-US" sz="2000" cap="none">
                  <a:solidFill>
                    <a:srgbClr val="FFFF00"/>
                  </a:solidFill>
                  <a:latin typeface="Century Gothic"/>
                  <a:ea typeface="Century Gothic"/>
                  <a:cs typeface="Century Gothic"/>
                  <a:sym typeface="Century Gothic"/>
                </a:rPr>
                <a:t>Scaling &amp; Tokenize time data as patch</a:t>
              </a:r>
              <a:r>
                <a:rPr lang="en-US" sz="2000" cap="none">
                  <a:solidFill>
                    <a:schemeClr val="lt1"/>
                  </a:solidFill>
                  <a:latin typeface="Century Gothic"/>
                  <a:ea typeface="Century Gothic"/>
                  <a:cs typeface="Century Gothic"/>
                  <a:sym typeface="Century Gothic"/>
                </a:rPr>
                <a:t>, train on T-5 LLM architecture; data augmentation strategy; </a:t>
              </a:r>
              <a:endParaRPr sz="2000" cap="none">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lt1"/>
                </a:buClr>
                <a:buSzPts val="1800"/>
                <a:buFont typeface="Century Gothic"/>
                <a:buNone/>
              </a:pPr>
              <a:r>
                <a:rPr lang="en-US" sz="2000" cap="none">
                  <a:solidFill>
                    <a:schemeClr val="lt1"/>
                  </a:solidFill>
                  <a:latin typeface="Century Gothic"/>
                  <a:ea typeface="Century Gothic"/>
                  <a:cs typeface="Century Gothic"/>
                  <a:sym typeface="Century Gothic"/>
                </a:rPr>
                <a:t>allow </a:t>
              </a:r>
              <a:r>
                <a:rPr lang="en-US" sz="2000" cap="none">
                  <a:solidFill>
                    <a:srgbClr val="FFFF00"/>
                  </a:solidFill>
                  <a:latin typeface="Century Gothic"/>
                  <a:ea typeface="Century Gothic"/>
                  <a:cs typeface="Century Gothic"/>
                  <a:sym typeface="Century Gothic"/>
                </a:rPr>
                <a:t>zero shot forecasting</a:t>
              </a:r>
              <a:r>
                <a:rPr lang="en-US" sz="2000" cap="none">
                  <a:solidFill>
                    <a:schemeClr val="lt1"/>
                  </a:solidFill>
                  <a:latin typeface="Century Gothic"/>
                  <a:ea typeface="Century Gothic"/>
                  <a:cs typeface="Century Gothic"/>
                  <a:sym typeface="Century Gothic"/>
                </a:rPr>
                <a:t> &amp; user-defined </a:t>
              </a:r>
              <a:r>
                <a:rPr lang="en-US" sz="2000" cap="none">
                  <a:solidFill>
                    <a:srgbClr val="FFFF00"/>
                  </a:solidFill>
                  <a:latin typeface="Century Gothic"/>
                  <a:ea typeface="Century Gothic"/>
                  <a:cs typeface="Century Gothic"/>
                  <a:sym typeface="Century Gothic"/>
                </a:rPr>
                <a:t>fine-tuning</a:t>
              </a:r>
              <a:endParaRPr sz="2000">
                <a:solidFill>
                  <a:schemeClr val="lt1"/>
                </a:solidFill>
                <a:latin typeface="Century Gothic"/>
                <a:ea typeface="Century Gothic"/>
                <a:cs typeface="Century Gothic"/>
                <a:sym typeface="Century Gothic"/>
              </a:endParaRPr>
            </a:p>
          </p:txBody>
        </p:sp>
        <p:cxnSp>
          <p:nvCxnSpPr>
            <p:cNvPr id="226" name="Google Shape;226;p5"/>
            <p:cNvCxnSpPr/>
            <p:nvPr/>
          </p:nvCxnSpPr>
          <p:spPr>
            <a:xfrm>
              <a:off x="0" y="4322198"/>
              <a:ext cx="6749100" cy="0"/>
            </a:xfrm>
            <a:prstGeom prst="straightConnector1">
              <a:avLst/>
            </a:prstGeom>
            <a:gradFill>
              <a:gsLst>
                <a:gs pos="0">
                  <a:srgbClr val="E0D396"/>
                </a:gs>
                <a:gs pos="100000">
                  <a:srgbClr val="BBAA53"/>
                </a:gs>
              </a:gsLst>
              <a:lin ang="5400000" scaled="0"/>
            </a:gradFill>
            <a:ln cap="rnd" cmpd="sng" w="9525">
              <a:solidFill>
                <a:srgbClr val="DBCD83"/>
              </a:solidFill>
              <a:prstDash val="solid"/>
              <a:round/>
              <a:headEnd len="sm" w="sm" type="none"/>
              <a:tailEnd len="sm" w="sm" type="none"/>
            </a:ln>
          </p:spPr>
        </p:cxnSp>
        <p:sp>
          <p:nvSpPr>
            <p:cNvPr id="227" name="Google Shape;227;p5"/>
            <p:cNvSpPr/>
            <p:nvPr/>
          </p:nvSpPr>
          <p:spPr>
            <a:xfrm>
              <a:off x="0" y="4699746"/>
              <a:ext cx="6749143" cy="94898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txBox="1"/>
            <p:nvPr/>
          </p:nvSpPr>
          <p:spPr>
            <a:xfrm>
              <a:off x="0" y="4478044"/>
              <a:ext cx="6749100" cy="948900"/>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entury Gothic"/>
                <a:buNone/>
              </a:pPr>
              <a:r>
                <a:rPr lang="en-US" sz="2000">
                  <a:solidFill>
                    <a:schemeClr val="lt1"/>
                  </a:solidFill>
                  <a:latin typeface="Century Gothic"/>
                  <a:ea typeface="Century Gothic"/>
                  <a:cs typeface="Century Gothic"/>
                  <a:sym typeface="Century Gothic"/>
                </a:rPr>
                <a:t>- </a:t>
              </a:r>
              <a:r>
                <a:rPr lang="en-US" sz="2000">
                  <a:solidFill>
                    <a:srgbClr val="00B0F0"/>
                  </a:solidFill>
                  <a:latin typeface="Century Gothic"/>
                  <a:ea typeface="Century Gothic"/>
                  <a:cs typeface="Century Gothic"/>
                  <a:sym typeface="Century Gothic"/>
                </a:rPr>
                <a:t>TIMERAG</a:t>
              </a:r>
              <a:r>
                <a:rPr lang="en-US" sz="2000">
                  <a:solidFill>
                    <a:schemeClr val="lt1"/>
                  </a:solidFill>
                  <a:latin typeface="Century Gothic"/>
                  <a:ea typeface="Century Gothic"/>
                  <a:cs typeface="Century Gothic"/>
                  <a:sym typeface="Century Gothic"/>
                </a:rPr>
                <a:t>: </a:t>
              </a:r>
              <a:r>
                <a:rPr lang="en-US" sz="2000" cap="none">
                  <a:solidFill>
                    <a:schemeClr val="lt1"/>
                  </a:solidFill>
                  <a:latin typeface="Century Gothic"/>
                  <a:ea typeface="Century Gothic"/>
                  <a:cs typeface="Century Gothic"/>
                  <a:sym typeface="Century Gothic"/>
                </a:rPr>
                <a:t>Segment &amp; Cluster TS Data, Build Knowledge Base, Retrieval By </a:t>
              </a:r>
              <a:r>
                <a:rPr lang="en-US" sz="2000" cap="none">
                  <a:solidFill>
                    <a:srgbClr val="FFFF00"/>
                  </a:solidFill>
                  <a:latin typeface="Century Gothic"/>
                  <a:ea typeface="Century Gothic"/>
                  <a:cs typeface="Century Gothic"/>
                  <a:sym typeface="Century Gothic"/>
                </a:rPr>
                <a:t>Dynamic Time Warping (DTW)</a:t>
              </a:r>
              <a:endParaRPr sz="2000">
                <a:solidFill>
                  <a:schemeClr val="lt1"/>
                </a:solidFill>
                <a:latin typeface="Century Gothic"/>
                <a:ea typeface="Century Gothic"/>
                <a:cs typeface="Century Gothic"/>
                <a:sym typeface="Century Gothic"/>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80000">
              <a:srgbClr val="FFFFFF"/>
            </a:gs>
            <a:gs pos="100000">
              <a:srgbClr val="BBBBBB"/>
            </a:gs>
          </a:gsLst>
          <a:lin ang="5400000" scaled="0"/>
        </a:gradFill>
      </p:bgPr>
    </p:bg>
    <p:spTree>
      <p:nvGrpSpPr>
        <p:cNvPr id="232" name="Shape 232"/>
        <p:cNvGrpSpPr/>
        <p:nvPr/>
      </p:nvGrpSpPr>
      <p:grpSpPr>
        <a:xfrm>
          <a:off x="0" y="0"/>
          <a:ext cx="0" cy="0"/>
          <a:chOff x="0" y="0"/>
          <a:chExt cx="0" cy="0"/>
        </a:xfrm>
      </p:grpSpPr>
      <p:sp>
        <p:nvSpPr>
          <p:cNvPr id="233" name="Google Shape;233;p6"/>
          <p:cNvSpPr/>
          <p:nvPr/>
        </p:nvSpPr>
        <p:spPr>
          <a:xfrm>
            <a:off x="0" y="-1"/>
            <a:ext cx="12192000" cy="6858000"/>
          </a:xfrm>
          <a:prstGeom prst="rect">
            <a:avLst/>
          </a:prstGeom>
          <a:gradFill>
            <a:gsLst>
              <a:gs pos="0">
                <a:srgbClr val="FFFFFF"/>
              </a:gs>
              <a:gs pos="80000">
                <a:srgbClr val="FFFFFF"/>
              </a:gs>
              <a:gs pos="100000">
                <a:srgbClr val="BBBBBB"/>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4" name="Google Shape;234;p6"/>
          <p:cNvSpPr/>
          <p:nvPr/>
        </p:nvSpPr>
        <p:spPr>
          <a:xfrm>
            <a:off x="0" y="-1"/>
            <a:ext cx="12192000" cy="2270840"/>
          </a:xfrm>
          <a:custGeom>
            <a:rect b="b" l="l" r="r" t="t"/>
            <a:pathLst>
              <a:path extrusionOk="0" h="2270840" w="1219200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blipFill rotWithShape="1">
            <a:blip r:embed="rId3">
              <a:alphaModFix/>
            </a:blip>
            <a:stretch>
              <a:fillRect b="0" l="0" r="0" t="0"/>
            </a:stretch>
          </a:blipFill>
          <a:ln cap="flat" cmpd="sng" w="44450">
            <a:solidFill>
              <a:schemeClr val="lt2">
                <a:alpha val="64705"/>
              </a:schemeClr>
            </a:solidFill>
            <a:prstDash val="solid"/>
            <a:round/>
            <a:headEnd len="sm" w="sm" type="none"/>
            <a:tailEnd len="sm" w="sm" type="none"/>
          </a:ln>
          <a:effectLst>
            <a:outerShdw blurRad="50800" rotWithShape="0" algn="t" dir="5400000" dist="381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5" name="Google Shape;235;p6"/>
          <p:cNvSpPr txBox="1"/>
          <p:nvPr>
            <p:ph type="title"/>
          </p:nvPr>
        </p:nvSpPr>
        <p:spPr>
          <a:xfrm>
            <a:off x="1141425" y="436575"/>
            <a:ext cx="9906000" cy="1238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b="1" lang="en-US" u="sng" cap="none">
                <a:solidFill>
                  <a:srgbClr val="E5E5DA"/>
                </a:solidFill>
              </a:rPr>
              <a:t>Key Takeaways </a:t>
            </a:r>
            <a:endParaRPr b="1" u="sng" cap="none">
              <a:solidFill>
                <a:srgbClr val="E5E5DA"/>
              </a:solidFill>
            </a:endParaRPr>
          </a:p>
          <a:p>
            <a:pPr indent="0" lvl="0" marL="0" rtl="0" algn="ctr">
              <a:spcBef>
                <a:spcPts val="0"/>
              </a:spcBef>
              <a:spcAft>
                <a:spcPts val="0"/>
              </a:spcAft>
              <a:buClr>
                <a:srgbClr val="E5E5DA"/>
              </a:buClr>
              <a:buSzPts val="3200"/>
              <a:buFont typeface="Century Gothic"/>
              <a:buNone/>
            </a:pPr>
            <a:r>
              <a:rPr b="1" lang="en-US" u="sng" cap="none">
                <a:solidFill>
                  <a:srgbClr val="E5E5DA"/>
                </a:solidFill>
              </a:rPr>
              <a:t>on </a:t>
            </a:r>
            <a:r>
              <a:rPr b="1" lang="en-US" u="sng">
                <a:solidFill>
                  <a:srgbClr val="E5E5DA"/>
                </a:solidFill>
              </a:rPr>
              <a:t>Current</a:t>
            </a:r>
            <a:r>
              <a:rPr b="1" lang="en-US" u="sng" cap="none">
                <a:solidFill>
                  <a:srgbClr val="E5E5DA"/>
                </a:solidFill>
              </a:rPr>
              <a:t> </a:t>
            </a:r>
            <a:r>
              <a:rPr b="1" lang="en-US" u="sng">
                <a:solidFill>
                  <a:srgbClr val="E5E5DA"/>
                </a:solidFill>
              </a:rPr>
              <a:t>Work</a:t>
            </a:r>
            <a:endParaRPr b="1" cap="none">
              <a:solidFill>
                <a:srgbClr val="E5E5DA"/>
              </a:solidFill>
            </a:endParaRPr>
          </a:p>
        </p:txBody>
      </p:sp>
      <p:grpSp>
        <p:nvGrpSpPr>
          <p:cNvPr id="236" name="Google Shape;236;p6"/>
          <p:cNvGrpSpPr/>
          <p:nvPr/>
        </p:nvGrpSpPr>
        <p:grpSpPr>
          <a:xfrm>
            <a:off x="720800" y="2356131"/>
            <a:ext cx="11022178" cy="3527221"/>
            <a:chOff x="0" y="255265"/>
            <a:chExt cx="10711543" cy="3279610"/>
          </a:xfrm>
        </p:grpSpPr>
        <p:sp>
          <p:nvSpPr>
            <p:cNvPr id="237" name="Google Shape;237;p6"/>
            <p:cNvSpPr/>
            <p:nvPr/>
          </p:nvSpPr>
          <p:spPr>
            <a:xfrm>
              <a:off x="0" y="284665"/>
              <a:ext cx="10711543" cy="574726"/>
            </a:xfrm>
            <a:prstGeom prst="roundRect">
              <a:avLst>
                <a:gd fmla="val 10000" name="adj"/>
              </a:avLst>
            </a:prstGeom>
            <a:solidFill>
              <a:srgbClr val="D4D4D4"/>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127159" y="349846"/>
              <a:ext cx="231424" cy="231198"/>
            </a:xfrm>
            <a:prstGeom prst="rect">
              <a:avLst/>
            </a:prstGeom>
            <a:blipFill rotWithShape="1">
              <a:blip r:embed="rId4">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485743" y="255265"/>
              <a:ext cx="10066463" cy="708334"/>
            </a:xfrm>
            <a:prstGeom prst="rect">
              <a:avLst/>
            </a:prstGeom>
            <a:no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txBox="1"/>
            <p:nvPr/>
          </p:nvSpPr>
          <p:spPr>
            <a:xfrm>
              <a:off x="485743" y="255265"/>
              <a:ext cx="10066463" cy="708334"/>
            </a:xfrm>
            <a:prstGeom prst="rect">
              <a:avLst/>
            </a:prstGeom>
            <a:noFill/>
            <a:ln>
              <a:noFill/>
            </a:ln>
          </p:spPr>
          <p:txBody>
            <a:bodyPr anchorCtr="0" anchor="ctr" bIns="74950" lIns="74950" spcFirstLastPara="1" rIns="74950" wrap="square" tIns="74950">
              <a:noAutofit/>
            </a:bodyPr>
            <a:lstStyle/>
            <a:p>
              <a:pPr indent="0" lvl="0" marL="0" marR="0" rtl="0" algn="l">
                <a:lnSpc>
                  <a:spcPct val="100000"/>
                </a:lnSpc>
                <a:spcBef>
                  <a:spcPts val="0"/>
                </a:spcBef>
                <a:spcAft>
                  <a:spcPts val="0"/>
                </a:spcAft>
                <a:buClr>
                  <a:schemeClr val="dk1"/>
                </a:buClr>
                <a:buSzPts val="2000"/>
                <a:buFont typeface="Century Gothic"/>
                <a:buNone/>
              </a:pPr>
              <a:r>
                <a:rPr lang="en-US" sz="2000" cap="none">
                  <a:solidFill>
                    <a:schemeClr val="dk1"/>
                  </a:solidFill>
                  <a:latin typeface="Century Gothic"/>
                  <a:ea typeface="Century Gothic"/>
                  <a:cs typeface="Century Gothic"/>
                  <a:sym typeface="Century Gothic"/>
                </a:rPr>
                <a:t>Most Time Series LLMs/Foundation Models </a:t>
              </a:r>
              <a:r>
                <a:rPr b="1" lang="en-US" sz="2000" cap="none">
                  <a:solidFill>
                    <a:srgbClr val="00B0F0"/>
                  </a:solidFill>
                  <a:latin typeface="Century Gothic"/>
                  <a:ea typeface="Century Gothic"/>
                  <a:cs typeface="Century Gothic"/>
                  <a:sym typeface="Century Gothic"/>
                </a:rPr>
                <a:t>ONLY </a:t>
              </a:r>
              <a:r>
                <a:rPr b="1" lang="en-US" sz="2000" cap="none">
                  <a:solidFill>
                    <a:srgbClr val="00B0F0"/>
                  </a:solidFill>
                  <a:latin typeface="Century Gothic"/>
                  <a:ea typeface="Century Gothic"/>
                  <a:cs typeface="Century Gothic"/>
                  <a:sym typeface="Century Gothic"/>
                </a:rPr>
                <a:t>Focus</a:t>
              </a:r>
              <a:r>
                <a:rPr b="1" lang="en-US" sz="2000" cap="none">
                  <a:solidFill>
                    <a:srgbClr val="00B0F0"/>
                  </a:solidFill>
                  <a:latin typeface="Century Gothic"/>
                  <a:ea typeface="Century Gothic"/>
                  <a:cs typeface="Century Gothic"/>
                  <a:sym typeface="Century Gothic"/>
                </a:rPr>
                <a:t> O</a:t>
              </a:r>
              <a:r>
                <a:rPr b="1" lang="en-US" sz="2000" cap="none">
                  <a:solidFill>
                    <a:srgbClr val="00B0F0"/>
                  </a:solidFill>
                  <a:latin typeface="Century Gothic"/>
                  <a:ea typeface="Century Gothic"/>
                  <a:cs typeface="Century Gothic"/>
                  <a:sym typeface="Century Gothic"/>
                </a:rPr>
                <a:t>n</a:t>
              </a:r>
              <a:r>
                <a:rPr b="1" lang="en-US" sz="2000" cap="none">
                  <a:solidFill>
                    <a:srgbClr val="00B0F0"/>
                  </a:solidFill>
                  <a:latin typeface="Century Gothic"/>
                  <a:ea typeface="Century Gothic"/>
                  <a:cs typeface="Century Gothic"/>
                  <a:sym typeface="Century Gothic"/>
                </a:rPr>
                <a:t> </a:t>
              </a:r>
              <a:r>
                <a:rPr b="1" lang="en-US" sz="2000" cap="none">
                  <a:solidFill>
                    <a:srgbClr val="00B0F0"/>
                  </a:solidFill>
                  <a:latin typeface="Century Gothic"/>
                  <a:ea typeface="Century Gothic"/>
                  <a:cs typeface="Century Gothic"/>
                  <a:sym typeface="Century Gothic"/>
                </a:rPr>
                <a:t>ONE</a:t>
              </a:r>
              <a:r>
                <a:rPr b="1" lang="en-US" sz="2000" cap="none">
                  <a:solidFill>
                    <a:srgbClr val="00B0F0"/>
                  </a:solidFill>
                  <a:latin typeface="Century Gothic"/>
                  <a:ea typeface="Century Gothic"/>
                  <a:cs typeface="Century Gothic"/>
                  <a:sym typeface="Century Gothic"/>
                </a:rPr>
                <a:t> TASK, mostly Forecasting</a:t>
              </a:r>
              <a:endParaRPr b="1" sz="2000">
                <a:solidFill>
                  <a:srgbClr val="00B0F0"/>
                </a:solidFill>
                <a:latin typeface="Century Gothic"/>
                <a:ea typeface="Century Gothic"/>
                <a:cs typeface="Century Gothic"/>
                <a:sym typeface="Century Gothic"/>
              </a:endParaRPr>
            </a:p>
          </p:txBody>
        </p:sp>
        <p:sp>
          <p:nvSpPr>
            <p:cNvPr id="241" name="Google Shape;241;p6"/>
            <p:cNvSpPr/>
            <p:nvPr/>
          </p:nvSpPr>
          <p:spPr>
            <a:xfrm>
              <a:off x="0" y="1135317"/>
              <a:ext cx="10711543" cy="420361"/>
            </a:xfrm>
            <a:prstGeom prst="roundRect">
              <a:avLst>
                <a:gd fmla="val 10000" name="adj"/>
              </a:avLst>
            </a:prstGeom>
            <a:solidFill>
              <a:srgbClr val="D4D4D4"/>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127159" y="1229898"/>
              <a:ext cx="231424" cy="231198"/>
            </a:xfrm>
            <a:prstGeom prst="rect">
              <a:avLst/>
            </a:prstGeom>
            <a:blipFill rotWithShape="1">
              <a:blip r:embed="rId5">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497421" y="1050324"/>
              <a:ext cx="10067010" cy="708334"/>
            </a:xfrm>
            <a:prstGeom prst="rect">
              <a:avLst/>
            </a:prstGeom>
            <a:no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txBox="1"/>
            <p:nvPr/>
          </p:nvSpPr>
          <p:spPr>
            <a:xfrm>
              <a:off x="497421" y="1050324"/>
              <a:ext cx="10067010" cy="708334"/>
            </a:xfrm>
            <a:prstGeom prst="rect">
              <a:avLst/>
            </a:prstGeom>
            <a:noFill/>
            <a:ln>
              <a:noFill/>
            </a:ln>
          </p:spPr>
          <p:txBody>
            <a:bodyPr anchorCtr="0" anchor="ctr" bIns="74950" lIns="74950" spcFirstLastPara="1" rIns="74950" wrap="square" tIns="74950">
              <a:noAutofit/>
            </a:bodyPr>
            <a:lstStyle/>
            <a:p>
              <a:pPr indent="0" lvl="0" marL="0" marR="0" rtl="0" algn="l">
                <a:lnSpc>
                  <a:spcPct val="100000"/>
                </a:lnSpc>
                <a:spcBef>
                  <a:spcPts val="0"/>
                </a:spcBef>
                <a:spcAft>
                  <a:spcPts val="0"/>
                </a:spcAft>
                <a:buClr>
                  <a:srgbClr val="00B0F0"/>
                </a:buClr>
                <a:buSzPts val="2000"/>
                <a:buFont typeface="Century Gothic"/>
                <a:buNone/>
              </a:pPr>
              <a:r>
                <a:rPr b="1" lang="en-US" sz="2000" cap="none">
                  <a:solidFill>
                    <a:srgbClr val="00B0F0"/>
                  </a:solidFill>
                  <a:latin typeface="Century Gothic"/>
                  <a:ea typeface="Century Gothic"/>
                  <a:cs typeface="Century Gothic"/>
                  <a:sym typeface="Century Gothic"/>
                </a:rPr>
                <a:t>Promising</a:t>
              </a:r>
              <a:r>
                <a:rPr lang="en-US" sz="2000" cap="none">
                  <a:solidFill>
                    <a:schemeClr val="dk1"/>
                  </a:solidFill>
                  <a:latin typeface="Century Gothic"/>
                  <a:ea typeface="Century Gothic"/>
                  <a:cs typeface="Century Gothic"/>
                  <a:sym typeface="Century Gothic"/>
                </a:rPr>
                <a:t> For Time Series </a:t>
              </a:r>
              <a:r>
                <a:rPr b="1" lang="en-US" sz="2000" cap="none">
                  <a:solidFill>
                    <a:srgbClr val="00B0F0"/>
                  </a:solidFill>
                  <a:latin typeface="Century Gothic"/>
                  <a:ea typeface="Century Gothic"/>
                  <a:cs typeface="Century Gothic"/>
                  <a:sym typeface="Century Gothic"/>
                </a:rPr>
                <a:t>Forecasting</a:t>
              </a:r>
              <a:r>
                <a:rPr lang="en-US" sz="2000" cap="none">
                  <a:solidFill>
                    <a:schemeClr val="dk1"/>
                  </a:solidFill>
                  <a:latin typeface="Century Gothic"/>
                  <a:ea typeface="Century Gothic"/>
                  <a:cs typeface="Century Gothic"/>
                  <a:sym typeface="Century Gothic"/>
                </a:rPr>
                <a:t> </a:t>
              </a:r>
              <a:endParaRPr sz="2000">
                <a:solidFill>
                  <a:schemeClr val="dk1"/>
                </a:solidFill>
                <a:latin typeface="Century Gothic"/>
                <a:ea typeface="Century Gothic"/>
                <a:cs typeface="Century Gothic"/>
                <a:sym typeface="Century Gothic"/>
              </a:endParaRPr>
            </a:p>
          </p:txBody>
        </p:sp>
        <p:sp>
          <p:nvSpPr>
            <p:cNvPr id="245" name="Google Shape;245;p6"/>
            <p:cNvSpPr/>
            <p:nvPr/>
          </p:nvSpPr>
          <p:spPr>
            <a:xfrm>
              <a:off x="0" y="2015369"/>
              <a:ext cx="10711543" cy="420361"/>
            </a:xfrm>
            <a:prstGeom prst="roundRect">
              <a:avLst>
                <a:gd fmla="val 10000" name="adj"/>
              </a:avLst>
            </a:prstGeom>
            <a:solidFill>
              <a:srgbClr val="D4D4D4"/>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127159" y="2109950"/>
              <a:ext cx="231424" cy="231198"/>
            </a:xfrm>
            <a:prstGeom prst="rect">
              <a:avLst/>
            </a:prstGeom>
            <a:blipFill rotWithShape="1">
              <a:blip r:embed="rId6">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485743" y="1939818"/>
              <a:ext cx="10067010" cy="708334"/>
            </a:xfrm>
            <a:prstGeom prst="rect">
              <a:avLst/>
            </a:prstGeom>
            <a:no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txBox="1"/>
            <p:nvPr/>
          </p:nvSpPr>
          <p:spPr>
            <a:xfrm>
              <a:off x="485743" y="1939818"/>
              <a:ext cx="10067010" cy="708334"/>
            </a:xfrm>
            <a:prstGeom prst="rect">
              <a:avLst/>
            </a:prstGeom>
            <a:noFill/>
            <a:ln>
              <a:noFill/>
            </a:ln>
          </p:spPr>
          <p:txBody>
            <a:bodyPr anchorCtr="0" anchor="ctr" bIns="74950" lIns="74950" spcFirstLastPara="1" rIns="74950" wrap="square" tIns="74950">
              <a:noAutofit/>
            </a:bodyPr>
            <a:lstStyle/>
            <a:p>
              <a:pPr indent="0" lvl="0" marL="0" marR="0" rtl="0" algn="l">
                <a:lnSpc>
                  <a:spcPct val="100000"/>
                </a:lnSpc>
                <a:spcBef>
                  <a:spcPts val="0"/>
                </a:spcBef>
                <a:spcAft>
                  <a:spcPts val="0"/>
                </a:spcAft>
                <a:buClr>
                  <a:srgbClr val="00B050"/>
                </a:buClr>
                <a:buSzPts val="2000"/>
                <a:buFont typeface="Century Gothic"/>
                <a:buNone/>
              </a:pPr>
              <a:r>
                <a:rPr b="1" lang="en-US" sz="2000" cap="none">
                  <a:solidFill>
                    <a:srgbClr val="00B050"/>
                  </a:solidFill>
                  <a:latin typeface="Century Gothic"/>
                  <a:ea typeface="Century Gothic"/>
                  <a:cs typeface="Century Gothic"/>
                  <a:sym typeface="Century Gothic"/>
                </a:rPr>
                <a:t>Few/none</a:t>
              </a:r>
              <a:r>
                <a:rPr lang="en-US" sz="2000" cap="none">
                  <a:solidFill>
                    <a:srgbClr val="00B050"/>
                  </a:solidFill>
                  <a:latin typeface="Century Gothic"/>
                  <a:ea typeface="Century Gothic"/>
                  <a:cs typeface="Century Gothic"/>
                  <a:sym typeface="Century Gothic"/>
                </a:rPr>
                <a:t> </a:t>
              </a:r>
              <a:r>
                <a:rPr lang="en-US" sz="2000" cap="none">
                  <a:solidFill>
                    <a:schemeClr val="dk1"/>
                  </a:solidFill>
                  <a:latin typeface="Century Gothic"/>
                  <a:ea typeface="Century Gothic"/>
                  <a:cs typeface="Century Gothic"/>
                  <a:sym typeface="Century Gothic"/>
                </a:rPr>
                <a:t>Works Explore </a:t>
              </a:r>
              <a:r>
                <a:rPr b="1" lang="en-US" sz="2000" cap="none">
                  <a:solidFill>
                    <a:srgbClr val="00B050"/>
                  </a:solidFill>
                  <a:latin typeface="Century Gothic"/>
                  <a:ea typeface="Century Gothic"/>
                  <a:cs typeface="Century Gothic"/>
                  <a:sym typeface="Century Gothic"/>
                </a:rPr>
                <a:t>General Time Series Analysis</a:t>
              </a:r>
              <a:endParaRPr b="1" sz="2000">
                <a:solidFill>
                  <a:srgbClr val="00B050"/>
                </a:solidFill>
                <a:latin typeface="Century Gothic"/>
                <a:ea typeface="Century Gothic"/>
                <a:cs typeface="Century Gothic"/>
                <a:sym typeface="Century Gothic"/>
              </a:endParaRPr>
            </a:p>
          </p:txBody>
        </p:sp>
        <p:sp>
          <p:nvSpPr>
            <p:cNvPr id="249" name="Google Shape;249;p6"/>
            <p:cNvSpPr/>
            <p:nvPr/>
          </p:nvSpPr>
          <p:spPr>
            <a:xfrm>
              <a:off x="0" y="2878993"/>
              <a:ext cx="10467017" cy="562246"/>
            </a:xfrm>
            <a:prstGeom prst="roundRect">
              <a:avLst>
                <a:gd fmla="val 10000" name="adj"/>
              </a:avLst>
            </a:prstGeom>
            <a:solidFill>
              <a:srgbClr val="D4D4D4"/>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66380" y="3060944"/>
              <a:ext cx="231424" cy="231198"/>
            </a:xfrm>
            <a:prstGeom prst="rect">
              <a:avLst/>
            </a:prstGeom>
            <a:blipFill rotWithShape="1">
              <a:blip r:embed="rId7">
                <a:alphaModFix/>
              </a:blip>
              <a:stretch>
                <a:fillRect b="0" l="0" r="0"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424965" y="2825018"/>
              <a:ext cx="10067010" cy="709857"/>
            </a:xfrm>
            <a:prstGeom prst="rect">
              <a:avLst/>
            </a:prstGeom>
            <a:no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txBox="1"/>
            <p:nvPr/>
          </p:nvSpPr>
          <p:spPr>
            <a:xfrm>
              <a:off x="424965" y="2825018"/>
              <a:ext cx="10067010" cy="709857"/>
            </a:xfrm>
            <a:prstGeom prst="rect">
              <a:avLst/>
            </a:prstGeom>
            <a:noFill/>
            <a:ln>
              <a:noFill/>
            </a:ln>
          </p:spPr>
          <p:txBody>
            <a:bodyPr anchorCtr="0" anchor="ctr" bIns="74950" lIns="74950" spcFirstLastPara="1" rIns="74950" wrap="square" tIns="74950">
              <a:noAutofit/>
            </a:bodyPr>
            <a:lstStyle/>
            <a:p>
              <a:pPr indent="0" lvl="0" marL="0" marR="0" rtl="0" algn="l">
                <a:lnSpc>
                  <a:spcPct val="100000"/>
                </a:lnSpc>
                <a:spcBef>
                  <a:spcPts val="0"/>
                </a:spcBef>
                <a:spcAft>
                  <a:spcPts val="0"/>
                </a:spcAft>
                <a:buClr>
                  <a:schemeClr val="dk1"/>
                </a:buClr>
                <a:buSzPts val="2000"/>
                <a:buFont typeface="Century Gothic"/>
                <a:buNone/>
              </a:pPr>
              <a:r>
                <a:rPr lang="en-US" sz="2000" cap="none">
                  <a:solidFill>
                    <a:schemeClr val="dk1"/>
                  </a:solidFill>
                  <a:latin typeface="Century Gothic"/>
                  <a:ea typeface="Century Gothic"/>
                  <a:cs typeface="Century Gothic"/>
                  <a:sym typeface="Century Gothic"/>
                </a:rPr>
                <a:t>Most </a:t>
              </a:r>
              <a:r>
                <a:rPr b="1" lang="en-US" sz="2000" cap="none">
                  <a:solidFill>
                    <a:srgbClr val="00B050"/>
                  </a:solidFill>
                  <a:latin typeface="Century Gothic"/>
                  <a:ea typeface="Century Gothic"/>
                  <a:cs typeface="Century Gothic"/>
                  <a:sym typeface="Century Gothic"/>
                </a:rPr>
                <a:t>DO NOT Provide Prompt-based (natural-language-like) User Interaction</a:t>
              </a:r>
              <a:r>
                <a:rPr lang="en-US" sz="2000" cap="none">
                  <a:solidFill>
                    <a:srgbClr val="00B050"/>
                  </a:solidFill>
                  <a:latin typeface="Century Gothic"/>
                  <a:ea typeface="Century Gothic"/>
                  <a:cs typeface="Century Gothic"/>
                  <a:sym typeface="Century Gothic"/>
                </a:rPr>
                <a:t> </a:t>
              </a:r>
              <a:r>
                <a:rPr lang="en-US" sz="2000" cap="none">
                  <a:solidFill>
                    <a:schemeClr val="dk1"/>
                  </a:solidFill>
                  <a:latin typeface="Century Gothic"/>
                  <a:ea typeface="Century Gothic"/>
                  <a:cs typeface="Century Gothic"/>
                  <a:sym typeface="Century Gothic"/>
                </a:rPr>
                <a:t>– ONLY Numerical Data ALLOWED – </a:t>
              </a:r>
              <a:r>
                <a:rPr b="1" lang="en-US" sz="2000" cap="none">
                  <a:solidFill>
                    <a:srgbClr val="FF0000"/>
                  </a:solidFill>
                  <a:latin typeface="Century Gothic"/>
                  <a:ea typeface="Century Gothic"/>
                  <a:cs typeface="Century Gothic"/>
                  <a:sym typeface="Century Gothic"/>
                </a:rPr>
                <a:t>CANNOT DO Multi-Modal Analysis</a:t>
              </a:r>
              <a:endParaRPr b="1" sz="2000">
                <a:solidFill>
                  <a:schemeClr val="dk1"/>
                </a:solidFill>
                <a:latin typeface="Century Gothic"/>
                <a:ea typeface="Century Gothic"/>
                <a:cs typeface="Century Gothic"/>
                <a:sym typeface="Century Gothic"/>
              </a:endParaRPr>
            </a:p>
          </p:txBody>
        </p:sp>
      </p:grpSp>
      <p:sp>
        <p:nvSpPr>
          <p:cNvPr id="253" name="Google Shape;253;p6"/>
          <p:cNvSpPr txBox="1"/>
          <p:nvPr>
            <p:ph idx="12" type="sldNum"/>
          </p:nvPr>
        </p:nvSpPr>
        <p:spPr>
          <a:xfrm>
            <a:off x="11047412" y="6035675"/>
            <a:ext cx="5511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7"/>
          <p:cNvSpPr txBox="1"/>
          <p:nvPr>
            <p:ph type="title"/>
          </p:nvPr>
        </p:nvSpPr>
        <p:spPr>
          <a:xfrm>
            <a:off x="4292757" y="0"/>
            <a:ext cx="6743767" cy="90351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E5E5DA"/>
              </a:buClr>
              <a:buSzPts val="3200"/>
              <a:buFont typeface="Century Gothic"/>
              <a:buNone/>
            </a:pPr>
            <a:r>
              <a:rPr b="1" lang="en-US" u="sng" cap="none">
                <a:solidFill>
                  <a:srgbClr val="E5E5DA"/>
                </a:solidFill>
              </a:rPr>
              <a:t>Approach</a:t>
            </a:r>
            <a:endParaRPr/>
          </a:p>
        </p:txBody>
      </p:sp>
      <p:pic>
        <p:nvPicPr>
          <p:cNvPr descr="Financial graphs on a dark display" id="259" name="Google Shape;259;p7"/>
          <p:cNvPicPr preferRelativeResize="0"/>
          <p:nvPr/>
        </p:nvPicPr>
        <p:blipFill rotWithShape="1">
          <a:blip r:embed="rId4">
            <a:alphaModFix/>
          </a:blip>
          <a:srcRect b="0" l="31241" r="37048" t="0"/>
          <a:stretch/>
        </p:blipFill>
        <p:spPr>
          <a:xfrm>
            <a:off x="257590" y="10"/>
            <a:ext cx="3479523" cy="6857990"/>
          </a:xfrm>
          <a:prstGeom prst="rect">
            <a:avLst/>
          </a:prstGeom>
          <a:noFill/>
          <a:ln cap="flat" cmpd="sng" w="38100">
            <a:solidFill>
              <a:schemeClr val="dk2"/>
            </a:solidFill>
            <a:prstDash val="solid"/>
            <a:round/>
            <a:headEnd len="sm" w="sm" type="none"/>
            <a:tailEnd len="sm" w="sm" type="none"/>
          </a:ln>
        </p:spPr>
      </p:pic>
      <p:sp>
        <p:nvSpPr>
          <p:cNvPr id="260" name="Google Shape;260;p7"/>
          <p:cNvSpPr txBox="1"/>
          <p:nvPr>
            <p:ph idx="1" type="body"/>
          </p:nvPr>
        </p:nvSpPr>
        <p:spPr>
          <a:xfrm>
            <a:off x="4136571" y="990601"/>
            <a:ext cx="7213916" cy="5279570"/>
          </a:xfrm>
          <a:prstGeom prst="rect">
            <a:avLst/>
          </a:prstGeom>
          <a:noFill/>
          <a:ln>
            <a:noFill/>
          </a:ln>
        </p:spPr>
        <p:txBody>
          <a:bodyPr anchorCtr="0" anchor="ctr" bIns="45700" lIns="91425" spcFirstLastPara="1" rIns="91425" wrap="square" tIns="45700">
            <a:noAutofit/>
          </a:bodyPr>
          <a:lstStyle/>
          <a:p>
            <a:pPr indent="-301625" lvl="0" marL="285750" rtl="0" algn="l">
              <a:spcBef>
                <a:spcPts val="1020"/>
              </a:spcBef>
              <a:spcAft>
                <a:spcPts val="0"/>
              </a:spcAft>
              <a:buSzPts val="2350"/>
              <a:buChar char="•"/>
            </a:pPr>
            <a:r>
              <a:rPr lang="en-US" sz="2350" u="sng">
                <a:solidFill>
                  <a:srgbClr val="00B0F0"/>
                </a:solidFill>
              </a:rPr>
              <a:t>4</a:t>
            </a:r>
            <a:r>
              <a:rPr lang="en-US" sz="2350" u="sng">
                <a:solidFill>
                  <a:srgbClr val="00B0F0"/>
                </a:solidFill>
              </a:rPr>
              <a:t> Time series TASKS</a:t>
            </a:r>
            <a:r>
              <a:rPr lang="en-US" sz="2350">
                <a:solidFill>
                  <a:schemeClr val="lt1"/>
                </a:solidFill>
              </a:rPr>
              <a:t>:</a:t>
            </a:r>
            <a:r>
              <a:rPr lang="en-US" sz="2350">
                <a:solidFill>
                  <a:srgbClr val="FFC000"/>
                </a:solidFill>
              </a:rPr>
              <a:t> </a:t>
            </a:r>
            <a:r>
              <a:rPr lang="en-US" sz="2350" cap="none">
                <a:solidFill>
                  <a:srgbClr val="FFFF00"/>
                </a:solidFill>
              </a:rPr>
              <a:t>Forecasting</a:t>
            </a:r>
            <a:r>
              <a:rPr lang="en-US" sz="2350" cap="none"/>
              <a:t> (predict future value); </a:t>
            </a:r>
            <a:r>
              <a:rPr lang="en-US" sz="2350" cap="none">
                <a:solidFill>
                  <a:srgbClr val="FFFF00"/>
                </a:solidFill>
              </a:rPr>
              <a:t>Threshold Exceedance</a:t>
            </a:r>
            <a:r>
              <a:rPr lang="en-US" sz="2350" cap="none">
                <a:solidFill>
                  <a:srgbClr val="00B0F0"/>
                </a:solidFill>
              </a:rPr>
              <a:t> </a:t>
            </a:r>
            <a:r>
              <a:rPr lang="en-US" sz="2350" cap="none"/>
              <a:t>(detect values cross threshold); </a:t>
            </a:r>
            <a:r>
              <a:rPr lang="en-US" sz="2350" cap="none">
                <a:solidFill>
                  <a:srgbClr val="FFFF00"/>
                </a:solidFill>
              </a:rPr>
              <a:t>Slope Calculation </a:t>
            </a:r>
            <a:r>
              <a:rPr lang="en-US" sz="2350" cap="none"/>
              <a:t>(determine rate of change over time interval); </a:t>
            </a:r>
            <a:r>
              <a:rPr lang="en-US" sz="2350" cap="none">
                <a:solidFill>
                  <a:srgbClr val="FFFF00"/>
                </a:solidFill>
              </a:rPr>
              <a:t>Text Analysis</a:t>
            </a:r>
            <a:r>
              <a:rPr lang="en-US" sz="2350" cap="none"/>
              <a:t> (identify maintenance based on text)</a:t>
            </a:r>
            <a:endParaRPr sz="2350" cap="none"/>
          </a:p>
          <a:p>
            <a:pPr indent="0" lvl="0" marL="0" rtl="0" algn="l">
              <a:spcBef>
                <a:spcPts val="1020"/>
              </a:spcBef>
              <a:spcAft>
                <a:spcPts val="0"/>
              </a:spcAft>
              <a:buNone/>
            </a:pPr>
            <a:r>
              <a:t/>
            </a:r>
            <a:endParaRPr sz="600" cap="none"/>
          </a:p>
          <a:p>
            <a:pPr indent="-301625" lvl="0" marL="285750" rtl="0" algn="l">
              <a:spcBef>
                <a:spcPts val="1020"/>
              </a:spcBef>
              <a:spcAft>
                <a:spcPts val="0"/>
              </a:spcAft>
              <a:buSzPts val="2350"/>
              <a:buChar char="•"/>
            </a:pPr>
            <a:r>
              <a:rPr lang="en-US" sz="2350" u="sng">
                <a:solidFill>
                  <a:srgbClr val="00B0F0"/>
                </a:solidFill>
              </a:rPr>
              <a:t>Data sources</a:t>
            </a:r>
            <a:r>
              <a:rPr lang="en-US" sz="2350"/>
              <a:t>: </a:t>
            </a:r>
            <a:r>
              <a:rPr lang="en-US" sz="2350" cap="none">
                <a:solidFill>
                  <a:srgbClr val="FFFF00"/>
                </a:solidFill>
              </a:rPr>
              <a:t>Predictive Maintenance (PdM) dataset </a:t>
            </a:r>
            <a:r>
              <a:rPr lang="en-US" sz="2350" cap="none"/>
              <a:t>– </a:t>
            </a:r>
            <a:r>
              <a:rPr lang="en-US" sz="2350" u="sng" cap="none"/>
              <a:t>operating conditions </a:t>
            </a:r>
            <a:r>
              <a:rPr lang="en-US" sz="2350" cap="none"/>
              <a:t>(volt, pressure, vibration, rotate) for 100 </a:t>
            </a:r>
            <a:r>
              <a:rPr lang="en-US" sz="2350" u="sng" cap="none"/>
              <a:t>machines</a:t>
            </a:r>
            <a:r>
              <a:rPr lang="en-US" sz="2350" cap="none"/>
              <a:t>; </a:t>
            </a:r>
            <a:r>
              <a:rPr lang="en-US" sz="2350" u="sng" cap="none"/>
              <a:t>machine maintenance history</a:t>
            </a:r>
            <a:r>
              <a:rPr lang="en-US" sz="2350" cap="none"/>
              <a:t>. </a:t>
            </a:r>
            <a:endParaRPr sz="2350"/>
          </a:p>
          <a:p>
            <a:pPr indent="0" lvl="0" marL="285750" rtl="0" algn="l">
              <a:spcBef>
                <a:spcPts val="1020"/>
              </a:spcBef>
              <a:spcAft>
                <a:spcPts val="0"/>
              </a:spcAft>
              <a:buNone/>
            </a:pPr>
            <a:r>
              <a:rPr lang="en-US" sz="2350" cap="none"/>
              <a:t>Other datasets from </a:t>
            </a:r>
            <a:r>
              <a:rPr lang="en-US" sz="2350" cap="none">
                <a:solidFill>
                  <a:srgbClr val="FFFF00"/>
                </a:solidFill>
              </a:rPr>
              <a:t>DARTS, MONASH, UCI ML REPO </a:t>
            </a:r>
            <a:r>
              <a:rPr lang="en-US" sz="2350" cap="none"/>
              <a:t>– cover various time frequency and application domain.</a:t>
            </a:r>
            <a:endParaRPr sz="2350"/>
          </a:p>
        </p:txBody>
      </p:sp>
      <p:sp>
        <p:nvSpPr>
          <p:cNvPr id="261" name="Google Shape;261;p7"/>
          <p:cNvSpPr txBox="1"/>
          <p:nvPr>
            <p:ph idx="12" type="sldNum"/>
          </p:nvPr>
        </p:nvSpPr>
        <p:spPr>
          <a:xfrm>
            <a:off x="10514012" y="6217920"/>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8"/>
          <p:cNvSpPr txBox="1"/>
          <p:nvPr>
            <p:ph idx="1" type="body"/>
          </p:nvPr>
        </p:nvSpPr>
        <p:spPr>
          <a:xfrm>
            <a:off x="1181099" y="413656"/>
            <a:ext cx="9866311" cy="5976257"/>
          </a:xfrm>
          <a:prstGeom prst="rect">
            <a:avLst/>
          </a:prstGeom>
          <a:noFill/>
          <a:ln>
            <a:noFill/>
          </a:ln>
        </p:spPr>
        <p:txBody>
          <a:bodyPr anchorCtr="0" anchor="ctr" bIns="45700" lIns="91425" spcFirstLastPara="1" rIns="91425" wrap="square" tIns="45700">
            <a:normAutofit/>
          </a:bodyPr>
          <a:lstStyle/>
          <a:p>
            <a:pPr indent="-266700" lvl="0" marL="285750" rtl="0" algn="l">
              <a:spcBef>
                <a:spcPts val="0"/>
              </a:spcBef>
              <a:spcAft>
                <a:spcPts val="0"/>
              </a:spcAft>
              <a:buSzPts val="2300"/>
              <a:buChar char="•"/>
            </a:pPr>
            <a:r>
              <a:rPr lang="en-US" sz="2300" u="sng">
                <a:solidFill>
                  <a:srgbClr val="00B0F0"/>
                </a:solidFill>
              </a:rPr>
              <a:t>Dual-objective approach</a:t>
            </a:r>
            <a:r>
              <a:rPr lang="en-US" sz="2300"/>
              <a:t>:</a:t>
            </a:r>
            <a:endParaRPr sz="2300"/>
          </a:p>
          <a:p>
            <a:pPr indent="-292100" lvl="0" marL="285750" rtl="0" algn="l">
              <a:spcBef>
                <a:spcPts val="1040"/>
              </a:spcBef>
              <a:spcAft>
                <a:spcPts val="0"/>
              </a:spcAft>
              <a:buSzPts val="2300"/>
              <a:buFont typeface="Century Gothic"/>
              <a:buChar char="-"/>
            </a:pPr>
            <a:r>
              <a:rPr lang="en-US" sz="2300" cap="none">
                <a:solidFill>
                  <a:schemeClr val="lt1"/>
                </a:solidFill>
              </a:rPr>
              <a:t>Explore cutting-edge LLM-based </a:t>
            </a:r>
            <a:r>
              <a:rPr lang="en-US" sz="2300" cap="none">
                <a:solidFill>
                  <a:srgbClr val="FFFF00"/>
                </a:solidFill>
              </a:rPr>
              <a:t>time series foundation models </a:t>
            </a:r>
            <a:r>
              <a:rPr lang="en-US" sz="2300" cap="none">
                <a:solidFill>
                  <a:schemeClr val="lt1"/>
                </a:solidFill>
              </a:rPr>
              <a:t>mainly for forecasting</a:t>
            </a:r>
            <a:r>
              <a:rPr lang="en-US" sz="2300" cap="none"/>
              <a:t> – </a:t>
            </a:r>
            <a:r>
              <a:rPr b="1" i="1" lang="en-US" sz="2300" cap="none">
                <a:solidFill>
                  <a:srgbClr val="00B050"/>
                </a:solidFill>
              </a:rPr>
              <a:t>Chronos</a:t>
            </a:r>
            <a:r>
              <a:rPr lang="en-US" sz="2300" cap="none"/>
              <a:t> by Amazon</a:t>
            </a:r>
            <a:endParaRPr sz="2300"/>
          </a:p>
          <a:p>
            <a:pPr indent="-292100" lvl="0" marL="285750" rtl="0" algn="l">
              <a:spcBef>
                <a:spcPts val="1040"/>
              </a:spcBef>
              <a:spcAft>
                <a:spcPts val="0"/>
              </a:spcAft>
              <a:buSzPts val="2300"/>
              <a:buFont typeface="Century Gothic"/>
              <a:buChar char="-"/>
            </a:pPr>
            <a:r>
              <a:rPr lang="en-US" sz="2300" cap="none">
                <a:solidFill>
                  <a:schemeClr val="lt1"/>
                </a:solidFill>
              </a:rPr>
              <a:t>Evaluate </a:t>
            </a:r>
            <a:r>
              <a:rPr lang="en-US" sz="2300" cap="none">
                <a:solidFill>
                  <a:srgbClr val="FFFF00"/>
                </a:solidFill>
              </a:rPr>
              <a:t>general LLM’s </a:t>
            </a:r>
            <a:r>
              <a:rPr lang="en-US" sz="2300" cap="none">
                <a:solidFill>
                  <a:schemeClr val="lt1"/>
                </a:solidFill>
              </a:rPr>
              <a:t>capability on time series tasks</a:t>
            </a:r>
            <a:r>
              <a:rPr lang="en-US" sz="2300" cap="none"/>
              <a:t> – </a:t>
            </a:r>
            <a:r>
              <a:rPr b="1" i="1" lang="en-US" sz="2300" cap="none">
                <a:solidFill>
                  <a:srgbClr val="00B050"/>
                </a:solidFill>
              </a:rPr>
              <a:t>OpenAI o3-mini, DeepSeek R1, LangChain Pandas Agent</a:t>
            </a:r>
            <a:endParaRPr b="1" i="1" sz="2300" cap="none">
              <a:solidFill>
                <a:srgbClr val="00B050"/>
              </a:solidFill>
            </a:endParaRPr>
          </a:p>
          <a:p>
            <a:pPr indent="0" lvl="0" marL="0" rtl="0" algn="l">
              <a:spcBef>
                <a:spcPts val="1040"/>
              </a:spcBef>
              <a:spcAft>
                <a:spcPts val="0"/>
              </a:spcAft>
              <a:buNone/>
            </a:pPr>
            <a:r>
              <a:t/>
            </a:r>
            <a:endParaRPr b="1" i="1" sz="600" cap="none">
              <a:solidFill>
                <a:srgbClr val="00B050"/>
              </a:solidFill>
            </a:endParaRPr>
          </a:p>
          <a:p>
            <a:pPr indent="-266700" lvl="0" marL="285750" marR="0" rtl="0" algn="l">
              <a:lnSpc>
                <a:spcPct val="100000"/>
              </a:lnSpc>
              <a:spcBef>
                <a:spcPts val="1120"/>
              </a:spcBef>
              <a:spcAft>
                <a:spcPts val="0"/>
              </a:spcAft>
              <a:buClr>
                <a:srgbClr val="FFFFFF"/>
              </a:buClr>
              <a:buSzPts val="2300"/>
              <a:buFont typeface="Arial"/>
              <a:buChar char="•"/>
            </a:pPr>
            <a:r>
              <a:rPr b="0" i="0" lang="en-US" sz="2300" u="sng" cap="small" strike="noStrike">
                <a:solidFill>
                  <a:srgbClr val="00B0F0"/>
                </a:solidFill>
                <a:latin typeface="Century Gothic"/>
                <a:ea typeface="Century Gothic"/>
                <a:cs typeface="Century Gothic"/>
                <a:sym typeface="Century Gothic"/>
              </a:rPr>
              <a:t>Final Deliverable</a:t>
            </a:r>
            <a:r>
              <a:rPr b="0" i="0" lang="en-US" sz="2300" u="none" cap="small" strike="noStrike">
                <a:solidFill>
                  <a:srgbClr val="FFFFFF"/>
                </a:solidFill>
                <a:latin typeface="Century Gothic"/>
                <a:ea typeface="Century Gothic"/>
                <a:cs typeface="Century Gothic"/>
                <a:sym typeface="Century Gothic"/>
              </a:rPr>
              <a:t>:</a:t>
            </a:r>
            <a:endParaRPr sz="2300"/>
          </a:p>
          <a:p>
            <a:pPr indent="-292100" lvl="0" marL="285750" rtl="0" algn="l">
              <a:spcBef>
                <a:spcPts val="1040"/>
              </a:spcBef>
              <a:spcAft>
                <a:spcPts val="0"/>
              </a:spcAft>
              <a:buSzPts val="2300"/>
              <a:buFont typeface="Century Gothic"/>
              <a:buChar char="-"/>
            </a:pPr>
            <a:r>
              <a:rPr lang="en-US" sz="2300" cap="none">
                <a:solidFill>
                  <a:schemeClr val="lt1"/>
                </a:solidFill>
              </a:rPr>
              <a:t>Brief Attempt </a:t>
            </a:r>
            <a:r>
              <a:rPr lang="en-US" sz="2300" cap="none"/>
              <a:t>of</a:t>
            </a:r>
            <a:r>
              <a:rPr lang="en-US" sz="2300" cap="none">
                <a:solidFill>
                  <a:schemeClr val="lt1"/>
                </a:solidFill>
              </a:rPr>
              <a:t> ‘</a:t>
            </a:r>
            <a:r>
              <a:rPr i="1" lang="en-US" sz="2300" u="sng" cap="none">
                <a:solidFill>
                  <a:srgbClr val="FF0000"/>
                </a:solidFill>
              </a:rPr>
              <a:t>AI agentic workflow</a:t>
            </a:r>
            <a:r>
              <a:rPr lang="en-US" sz="2300" cap="none">
                <a:solidFill>
                  <a:schemeClr val="lt1"/>
                </a:solidFill>
              </a:rPr>
              <a:t>’ &amp; integrate all models into a single workflow</a:t>
            </a:r>
            <a:endParaRPr sz="2300"/>
          </a:p>
          <a:p>
            <a:pPr indent="-292100" lvl="0" marL="285750" rtl="0" algn="l">
              <a:spcBef>
                <a:spcPts val="1040"/>
              </a:spcBef>
              <a:spcAft>
                <a:spcPts val="0"/>
              </a:spcAft>
              <a:buSzPts val="2300"/>
              <a:buFont typeface="Century Gothic"/>
              <a:buChar char="-"/>
            </a:pPr>
            <a:r>
              <a:rPr lang="en-US" sz="2300" cap="none">
                <a:solidFill>
                  <a:schemeClr val="lt1"/>
                </a:solidFill>
              </a:rPr>
              <a:t>An </a:t>
            </a:r>
            <a:r>
              <a:rPr lang="en-US" sz="2300" cap="none">
                <a:solidFill>
                  <a:srgbClr val="FF0000"/>
                </a:solidFill>
              </a:rPr>
              <a:t>LLM orchestrator </a:t>
            </a:r>
            <a:r>
              <a:rPr lang="en-US" sz="2300" cap="none">
                <a:solidFill>
                  <a:srgbClr val="FFFF00"/>
                </a:solidFill>
              </a:rPr>
              <a:t>assign task </a:t>
            </a:r>
            <a:r>
              <a:rPr lang="en-US" sz="2300" cap="none">
                <a:solidFill>
                  <a:schemeClr val="lt1"/>
                </a:solidFill>
              </a:rPr>
              <a:t>to respective model based on user request; can also </a:t>
            </a:r>
            <a:r>
              <a:rPr lang="en-US" sz="2300" cap="none">
                <a:solidFill>
                  <a:srgbClr val="FFFF00"/>
                </a:solidFill>
              </a:rPr>
              <a:t>convert user requests </a:t>
            </a:r>
            <a:r>
              <a:rPr lang="en-US" sz="2300" cap="none">
                <a:solidFill>
                  <a:schemeClr val="lt1"/>
                </a:solidFill>
              </a:rPr>
              <a:t>into Chronos operation mechanism (i.e. manually added </a:t>
            </a:r>
            <a:r>
              <a:rPr lang="en-US" sz="2300" cap="none">
                <a:solidFill>
                  <a:srgbClr val="FFFF00"/>
                </a:solidFill>
              </a:rPr>
              <a:t>prompt-interaction</a:t>
            </a:r>
            <a:r>
              <a:rPr lang="en-US" sz="2300" cap="none">
                <a:solidFill>
                  <a:schemeClr val="lt1"/>
                </a:solidFill>
              </a:rPr>
              <a:t>)</a:t>
            </a:r>
            <a:endParaRPr sz="2300"/>
          </a:p>
          <a:p>
            <a:pPr indent="-292100" lvl="0" marL="285750" rtl="0" algn="l">
              <a:spcBef>
                <a:spcPts val="1040"/>
              </a:spcBef>
              <a:spcAft>
                <a:spcPts val="0"/>
              </a:spcAft>
              <a:buSzPts val="2300"/>
              <a:buFont typeface="Century Gothic"/>
              <a:buChar char="-"/>
            </a:pPr>
            <a:r>
              <a:rPr lang="en-US" sz="2300" cap="none">
                <a:solidFill>
                  <a:schemeClr val="lt1"/>
                </a:solidFill>
              </a:rPr>
              <a:t>Built a </a:t>
            </a:r>
            <a:r>
              <a:rPr i="1" lang="en-US" sz="2300" u="sng" cap="none">
                <a:solidFill>
                  <a:srgbClr val="FF0000"/>
                </a:solidFill>
              </a:rPr>
              <a:t>GUI dashboard </a:t>
            </a:r>
            <a:r>
              <a:rPr lang="en-US" sz="2300" cap="none">
                <a:solidFill>
                  <a:schemeClr val="lt1"/>
                </a:solidFill>
              </a:rPr>
              <a:t>interface to visualize &amp; automate the time series analysis process</a:t>
            </a:r>
            <a:endParaRPr sz="2300" cap="none"/>
          </a:p>
        </p:txBody>
      </p:sp>
      <p:sp>
        <p:nvSpPr>
          <p:cNvPr id="267" name="Google Shape;267;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 name="Shape 271"/>
        <p:cNvGrpSpPr/>
        <p:nvPr/>
      </p:nvGrpSpPr>
      <p:grpSpPr>
        <a:xfrm>
          <a:off x="0" y="0"/>
          <a:ext cx="0" cy="0"/>
          <a:chOff x="0" y="0"/>
          <a:chExt cx="0" cy="0"/>
        </a:xfrm>
      </p:grpSpPr>
      <p:sp>
        <p:nvSpPr>
          <p:cNvPr id="272" name="Google Shape;272;p9"/>
          <p:cNvSpPr/>
          <p:nvPr/>
        </p:nvSpPr>
        <p:spPr>
          <a:xfrm>
            <a:off x="0" y="-52937"/>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273" name="Google Shape;273;p9"/>
          <p:cNvGrpSpPr/>
          <p:nvPr/>
        </p:nvGrpSpPr>
        <p:grpSpPr>
          <a:xfrm>
            <a:off x="201912" y="635357"/>
            <a:ext cx="5023184" cy="2274861"/>
            <a:chOff x="7807230" y="2012810"/>
            <a:chExt cx="3251252" cy="3459865"/>
          </a:xfrm>
        </p:grpSpPr>
        <p:sp>
          <p:nvSpPr>
            <p:cNvPr id="274" name="Google Shape;274;p9"/>
            <p:cNvSpPr/>
            <p:nvPr/>
          </p:nvSpPr>
          <p:spPr>
            <a:xfrm>
              <a:off x="7807230" y="2012810"/>
              <a:ext cx="3251252" cy="3459865"/>
            </a:xfrm>
            <a:prstGeom prst="rect">
              <a:avLst/>
            </a:prstGeom>
            <a:gradFill>
              <a:gsLst>
                <a:gs pos="0">
                  <a:srgbClr val="000001"/>
                </a:gs>
                <a:gs pos="100000">
                  <a:srgbClr val="191919"/>
                </a:gs>
              </a:gsLst>
              <a:lin ang="5400000" scaled="0"/>
            </a:gradFill>
            <a:ln>
              <a:noFill/>
            </a:ln>
            <a:effectLst>
              <a:outerShdw blurRad="127000" sx="98000" rotWithShape="0" algn="tl" dir="4740000" dist="1905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5" name="Google Shape;275;p9"/>
            <p:cNvSpPr/>
            <p:nvPr/>
          </p:nvSpPr>
          <p:spPr>
            <a:xfrm>
              <a:off x="7807231" y="2026142"/>
              <a:ext cx="3251250" cy="3440203"/>
            </a:xfrm>
            <a:prstGeom prst="rect">
              <a:avLst/>
            </a:prstGeom>
            <a:gradFill>
              <a:gsLst>
                <a:gs pos="0">
                  <a:srgbClr val="DADADA"/>
                </a:gs>
                <a:gs pos="100000">
                  <a:srgbClr val="FFFFFE"/>
                </a:gs>
              </a:gsLst>
              <a:lin ang="16200000" scaled="0"/>
            </a:gradFill>
            <a:ln cap="flat" cmpd="sng" w="762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descr="A close-up of a logo&#10;&#10;AI-generated content may be incorrect." id="276" name="Google Shape;276;p9"/>
          <p:cNvPicPr preferRelativeResize="0"/>
          <p:nvPr/>
        </p:nvPicPr>
        <p:blipFill rotWithShape="1">
          <a:blip r:embed="rId3">
            <a:alphaModFix/>
          </a:blip>
          <a:srcRect b="0" l="0" r="0" t="0"/>
          <a:stretch/>
        </p:blipFill>
        <p:spPr>
          <a:xfrm>
            <a:off x="990132" y="1298871"/>
            <a:ext cx="3266405" cy="612450"/>
          </a:xfrm>
          <a:prstGeom prst="rect">
            <a:avLst/>
          </a:prstGeom>
          <a:noFill/>
          <a:ln>
            <a:noFill/>
          </a:ln>
        </p:spPr>
      </p:pic>
      <p:grpSp>
        <p:nvGrpSpPr>
          <p:cNvPr id="277" name="Google Shape;277;p9"/>
          <p:cNvGrpSpPr/>
          <p:nvPr/>
        </p:nvGrpSpPr>
        <p:grpSpPr>
          <a:xfrm>
            <a:off x="77566" y="3438473"/>
            <a:ext cx="2651721" cy="2739521"/>
            <a:chOff x="7807230" y="2012810"/>
            <a:chExt cx="3251252" cy="3459865"/>
          </a:xfrm>
        </p:grpSpPr>
        <p:sp>
          <p:nvSpPr>
            <p:cNvPr id="278" name="Google Shape;278;p9"/>
            <p:cNvSpPr/>
            <p:nvPr/>
          </p:nvSpPr>
          <p:spPr>
            <a:xfrm>
              <a:off x="7807230" y="2012810"/>
              <a:ext cx="3251252" cy="3459865"/>
            </a:xfrm>
            <a:prstGeom prst="rect">
              <a:avLst/>
            </a:prstGeom>
            <a:gradFill>
              <a:gsLst>
                <a:gs pos="0">
                  <a:srgbClr val="000001"/>
                </a:gs>
                <a:gs pos="100000">
                  <a:srgbClr val="191919"/>
                </a:gs>
              </a:gsLst>
              <a:lin ang="5400000" scaled="0"/>
            </a:gradFill>
            <a:ln>
              <a:noFill/>
            </a:ln>
            <a:effectLst>
              <a:outerShdw blurRad="127000" sx="98000" rotWithShape="0" algn="tl" dir="4740000" dist="1905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9" name="Google Shape;279;p9"/>
            <p:cNvSpPr/>
            <p:nvPr/>
          </p:nvSpPr>
          <p:spPr>
            <a:xfrm>
              <a:off x="7807231" y="2026142"/>
              <a:ext cx="3251250" cy="3440203"/>
            </a:xfrm>
            <a:prstGeom prst="rect">
              <a:avLst/>
            </a:prstGeom>
            <a:gradFill>
              <a:gsLst>
                <a:gs pos="0">
                  <a:srgbClr val="DADADA"/>
                </a:gs>
                <a:gs pos="100000">
                  <a:srgbClr val="FFFFFE"/>
                </a:gs>
              </a:gsLst>
              <a:lin ang="16200000" scaled="0"/>
            </a:gradFill>
            <a:ln cap="flat" cmpd="sng" w="762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descr="A black text with black letters&#10;&#10;AI-generated content may be incorrect." id="280" name="Google Shape;280;p9"/>
          <p:cNvPicPr preferRelativeResize="0"/>
          <p:nvPr/>
        </p:nvPicPr>
        <p:blipFill rotWithShape="1">
          <a:blip r:embed="rId4">
            <a:alphaModFix/>
          </a:blip>
          <a:srcRect b="0" l="0" r="0" t="0"/>
          <a:stretch/>
        </p:blipFill>
        <p:spPr>
          <a:xfrm>
            <a:off x="133309" y="4362810"/>
            <a:ext cx="2545057" cy="731703"/>
          </a:xfrm>
          <a:prstGeom prst="rect">
            <a:avLst/>
          </a:prstGeom>
          <a:noFill/>
          <a:ln>
            <a:noFill/>
          </a:ln>
        </p:spPr>
      </p:pic>
      <p:grpSp>
        <p:nvGrpSpPr>
          <p:cNvPr id="281" name="Google Shape;281;p9"/>
          <p:cNvGrpSpPr/>
          <p:nvPr/>
        </p:nvGrpSpPr>
        <p:grpSpPr>
          <a:xfrm>
            <a:off x="2699553" y="3438498"/>
            <a:ext cx="2588972" cy="2739521"/>
            <a:chOff x="7807230" y="2012810"/>
            <a:chExt cx="3251252" cy="3459865"/>
          </a:xfrm>
        </p:grpSpPr>
        <p:sp>
          <p:nvSpPr>
            <p:cNvPr id="282" name="Google Shape;282;p9"/>
            <p:cNvSpPr/>
            <p:nvPr/>
          </p:nvSpPr>
          <p:spPr>
            <a:xfrm>
              <a:off x="7807230" y="2012810"/>
              <a:ext cx="3251252" cy="3459865"/>
            </a:xfrm>
            <a:prstGeom prst="rect">
              <a:avLst/>
            </a:prstGeom>
            <a:gradFill>
              <a:gsLst>
                <a:gs pos="0">
                  <a:srgbClr val="000001"/>
                </a:gs>
                <a:gs pos="100000">
                  <a:srgbClr val="191919"/>
                </a:gs>
              </a:gsLst>
              <a:lin ang="5400000" scaled="0"/>
            </a:gradFill>
            <a:ln>
              <a:noFill/>
            </a:ln>
            <a:effectLst>
              <a:outerShdw blurRad="127000" sx="98000" rotWithShape="0" algn="tl" dir="4740000" dist="1905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3" name="Google Shape;283;p9"/>
            <p:cNvSpPr/>
            <p:nvPr/>
          </p:nvSpPr>
          <p:spPr>
            <a:xfrm>
              <a:off x="7807231" y="2026142"/>
              <a:ext cx="3251250" cy="3440203"/>
            </a:xfrm>
            <a:prstGeom prst="rect">
              <a:avLst/>
            </a:prstGeom>
            <a:gradFill>
              <a:gsLst>
                <a:gs pos="0">
                  <a:srgbClr val="DADADA"/>
                </a:gs>
                <a:gs pos="100000">
                  <a:srgbClr val="FFFFFE"/>
                </a:gs>
              </a:gsLst>
              <a:lin ang="16200000" scaled="0"/>
            </a:gradFill>
            <a:ln cap="flat" cmpd="sng" w="762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284" name="Google Shape;284;p9"/>
          <p:cNvGrpSpPr/>
          <p:nvPr/>
        </p:nvGrpSpPr>
        <p:grpSpPr>
          <a:xfrm>
            <a:off x="5225099" y="357155"/>
            <a:ext cx="6937525" cy="5821221"/>
            <a:chOff x="7701210" y="2012810"/>
            <a:chExt cx="3357300" cy="3549092"/>
          </a:xfrm>
        </p:grpSpPr>
        <p:sp>
          <p:nvSpPr>
            <p:cNvPr id="285" name="Google Shape;285;p9"/>
            <p:cNvSpPr/>
            <p:nvPr/>
          </p:nvSpPr>
          <p:spPr>
            <a:xfrm>
              <a:off x="7807230" y="2012810"/>
              <a:ext cx="3251252" cy="3459865"/>
            </a:xfrm>
            <a:prstGeom prst="rect">
              <a:avLst/>
            </a:prstGeom>
            <a:gradFill>
              <a:gsLst>
                <a:gs pos="0">
                  <a:srgbClr val="000001"/>
                </a:gs>
                <a:gs pos="100000">
                  <a:srgbClr val="191919"/>
                </a:gs>
              </a:gsLst>
              <a:lin ang="5400000" scaled="0"/>
            </a:gradFill>
            <a:ln>
              <a:noFill/>
            </a:ln>
            <a:effectLst>
              <a:outerShdw blurRad="127000" sx="98000" rotWithShape="0" algn="tl" dir="4740000" dist="190500" sy="98000">
                <a:srgbClr val="000000">
                  <a:alpha val="3372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6" name="Google Shape;286;p9"/>
            <p:cNvSpPr/>
            <p:nvPr/>
          </p:nvSpPr>
          <p:spPr>
            <a:xfrm>
              <a:off x="7701210" y="2044102"/>
              <a:ext cx="3357300" cy="3517800"/>
            </a:xfrm>
            <a:prstGeom prst="rect">
              <a:avLst/>
            </a:prstGeom>
            <a:gradFill>
              <a:gsLst>
                <a:gs pos="0">
                  <a:srgbClr val="DADADA"/>
                </a:gs>
                <a:gs pos="100000">
                  <a:srgbClr val="FFFFFE"/>
                </a:gs>
              </a:gsLst>
              <a:lin ang="16200000" scaled="0"/>
            </a:gradFill>
            <a:ln cap="flat" cmpd="sng" w="762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descr="A blue and black text&#10;&#10;AI-generated content may be incorrect." id="287" name="Google Shape;287;p9"/>
          <p:cNvPicPr preferRelativeResize="0"/>
          <p:nvPr/>
        </p:nvPicPr>
        <p:blipFill rotWithShape="1">
          <a:blip r:embed="rId5">
            <a:alphaModFix/>
          </a:blip>
          <a:srcRect b="0" l="0" r="0" t="0"/>
          <a:stretch/>
        </p:blipFill>
        <p:spPr>
          <a:xfrm>
            <a:off x="2879838" y="4328303"/>
            <a:ext cx="2192905" cy="805892"/>
          </a:xfrm>
          <a:prstGeom prst="rect">
            <a:avLst/>
          </a:prstGeom>
          <a:noFill/>
          <a:ln>
            <a:noFill/>
          </a:ln>
        </p:spPr>
      </p:pic>
      <p:sp>
        <p:nvSpPr>
          <p:cNvPr id="288" name="Google Shape;28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chemeClr val="lt1"/>
                </a:solidFill>
              </a:rPr>
              <a:t>‹#›</a:t>
            </a:fld>
            <a:endParaRPr sz="1200">
              <a:solidFill>
                <a:schemeClr val="lt1"/>
              </a:solidFill>
            </a:endParaRPr>
          </a:p>
        </p:txBody>
      </p:sp>
      <p:pic>
        <p:nvPicPr>
          <p:cNvPr id="289" name="Google Shape;289;p9"/>
          <p:cNvPicPr preferRelativeResize="0"/>
          <p:nvPr/>
        </p:nvPicPr>
        <p:blipFill rotWithShape="1">
          <a:blip r:embed="rId6">
            <a:alphaModFix/>
          </a:blip>
          <a:srcRect b="0" l="0" r="0" t="0"/>
          <a:stretch/>
        </p:blipFill>
        <p:spPr>
          <a:xfrm>
            <a:off x="437859" y="1928760"/>
            <a:ext cx="4665380" cy="430982"/>
          </a:xfrm>
          <a:prstGeom prst="rect">
            <a:avLst/>
          </a:prstGeom>
          <a:noFill/>
          <a:ln>
            <a:noFill/>
          </a:ln>
        </p:spPr>
      </p:pic>
      <p:pic>
        <p:nvPicPr>
          <p:cNvPr descr="A purple text with black text&#10;&#10;AI-generated content may be incorrect." id="290" name="Google Shape;290;p9"/>
          <p:cNvPicPr preferRelativeResize="0"/>
          <p:nvPr/>
        </p:nvPicPr>
        <p:blipFill rotWithShape="1">
          <a:blip r:embed="rId7">
            <a:alphaModFix/>
          </a:blip>
          <a:srcRect b="0" l="0" r="0" t="0"/>
          <a:stretch/>
        </p:blipFill>
        <p:spPr>
          <a:xfrm>
            <a:off x="6647543" y="1511315"/>
            <a:ext cx="3857172" cy="835347"/>
          </a:xfrm>
          <a:prstGeom prst="rect">
            <a:avLst/>
          </a:prstGeom>
          <a:noFill/>
          <a:ln>
            <a:noFill/>
          </a:ln>
        </p:spPr>
      </p:pic>
      <p:pic>
        <p:nvPicPr>
          <p:cNvPr descr="A diagram of a graph&#10;&#10;AI-generated content may be incorrect." id="291" name="Google Shape;291;p9"/>
          <p:cNvPicPr preferRelativeResize="0"/>
          <p:nvPr/>
        </p:nvPicPr>
        <p:blipFill rotWithShape="1">
          <a:blip r:embed="rId8">
            <a:alphaModFix/>
          </a:blip>
          <a:srcRect b="0" l="0" r="0" t="0"/>
          <a:stretch/>
        </p:blipFill>
        <p:spPr>
          <a:xfrm>
            <a:off x="5199250" y="2397915"/>
            <a:ext cx="6937526" cy="3778760"/>
          </a:xfrm>
          <a:prstGeom prst="rect">
            <a:avLst/>
          </a:prstGeom>
          <a:noFill/>
          <a:ln>
            <a:noFill/>
          </a:ln>
        </p:spPr>
      </p:pic>
      <p:sp>
        <p:nvSpPr>
          <p:cNvPr id="292" name="Google Shape;292;p9"/>
          <p:cNvSpPr txBox="1"/>
          <p:nvPr/>
        </p:nvSpPr>
        <p:spPr>
          <a:xfrm>
            <a:off x="990125" y="6232375"/>
            <a:ext cx="89490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latin typeface="Century Gothic"/>
                <a:ea typeface="Century Gothic"/>
                <a:cs typeface="Century Gothic"/>
                <a:sym typeface="Century Gothic"/>
              </a:rPr>
              <a:t>Cite from: </a:t>
            </a:r>
            <a:r>
              <a:rPr i="1" lang="en-US" sz="1800" u="sng">
                <a:solidFill>
                  <a:schemeClr val="lt1"/>
                </a:solidFill>
                <a:latin typeface="Century Gothic"/>
                <a:ea typeface="Century Gothic"/>
                <a:cs typeface="Century Gothic"/>
                <a:sym typeface="Century Gothic"/>
              </a:rPr>
              <a:t>model website for Gen LLMs and Chronos GIthub</a:t>
            </a:r>
            <a:endParaRPr i="1" sz="1800" u="sng">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